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29"/>
  </p:notesMasterIdLst>
  <p:sldIdLst>
    <p:sldId id="257" r:id="rId6"/>
    <p:sldId id="388" r:id="rId7"/>
    <p:sldId id="259" r:id="rId8"/>
    <p:sldId id="378" r:id="rId9"/>
    <p:sldId id="277" r:id="rId10"/>
    <p:sldId id="373" r:id="rId11"/>
    <p:sldId id="267" r:id="rId12"/>
    <p:sldId id="283" r:id="rId13"/>
    <p:sldId id="384" r:id="rId14"/>
    <p:sldId id="387" r:id="rId15"/>
    <p:sldId id="385" r:id="rId16"/>
    <p:sldId id="380" r:id="rId17"/>
    <p:sldId id="276" r:id="rId18"/>
    <p:sldId id="377" r:id="rId19"/>
    <p:sldId id="379" r:id="rId20"/>
    <p:sldId id="389" r:id="rId21"/>
    <p:sldId id="282" r:id="rId22"/>
    <p:sldId id="284" r:id="rId23"/>
    <p:sldId id="376" r:id="rId24"/>
    <p:sldId id="264" r:id="rId25"/>
    <p:sldId id="260" r:id="rId26"/>
    <p:sldId id="382" r:id="rId27"/>
    <p:sldId id="3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9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2F3259-C6BD-A07C-D536-63F5288C1B71}" v="1" dt="2022-09-27T00:26:55.669"/>
    <p1510:client id="{38645B9D-B390-62FC-9CC3-31C039B0ACEC}" v="26" dt="2022-09-26T15:21:23.097"/>
    <p1510:client id="{3D5A341C-B0FE-610D-B290-FDFE3BF2EC51}" v="7" dt="2022-09-26T06:14:57.805"/>
    <p1510:client id="{47085700-C82A-ED46-A353-4599E90DB6B9}" v="25" dt="2022-09-27T00:51:57.797"/>
    <p1510:client id="{8658AE28-D1BC-4118-1DDC-EE48A5AD3E81}" v="70" dt="2022-09-26T22:43:51.265"/>
    <p1510:client id="{919117AD-2F1A-D2A7-5B3F-59D4CAFCDD9C}" v="4" dt="2022-09-26T21:04:38.065"/>
    <p1510:client id="{A7D6AF88-3548-716D-D498-6D916D3F755B}" v="45" dt="2022-09-26T22:37:57.451"/>
    <p1510:client id="{E930CA3E-22A1-A997-7B50-170573EC61F3}" v="2" dt="2022-09-26T22:28:03.812"/>
    <p1510:client id="{F1F01B05-2721-8B4B-BFAA-99F4B08CA6BB}" v="27" dt="2022-09-26T23:30:24.3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4" d="100"/>
          <a:sy n="154" d="100"/>
        </p:scale>
        <p:origin x="53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9C27-8450-314A-8F01-DA8B16BFB2BB}" type="datetimeFigureOut">
              <a:rPr lang="en-US" smtClean="0"/>
              <a:t>10/20/2022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1AFB66-9A51-474D-97EA-D6B2B8C7EB6F}" type="slidenum">
              <a:rPr lang="en-US" smtClean="0"/>
              <a:t>‹#›</a:t>
            </a:fld>
            <a:endParaRPr lang="en-US"/>
          </a:p>
        </p:txBody>
      </p:sp>
    </p:spTree>
    <p:extLst>
      <p:ext uri="{BB962C8B-B14F-4D97-AF65-F5344CB8AC3E}">
        <p14:creationId xmlns:p14="http://schemas.microsoft.com/office/powerpoint/2010/main" val="1131040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Welcome to our annual</a:t>
            </a:r>
            <a:r>
              <a:rPr lang="en-US" baseline="0"/>
              <a:t> parent night!</a:t>
            </a:r>
            <a:endParaRPr lang="en-US"/>
          </a:p>
        </p:txBody>
      </p:sp>
      <p:sp>
        <p:nvSpPr>
          <p:cNvPr id="4" name="Slide Number Placeholder 3"/>
          <p:cNvSpPr>
            <a:spLocks noGrp="1"/>
          </p:cNvSpPr>
          <p:nvPr>
            <p:ph type="sldNum" sz="quarter" idx="10"/>
          </p:nvPr>
        </p:nvSpPr>
        <p:spPr/>
        <p:txBody>
          <a:bodyPr/>
          <a:lstStyle/>
          <a:p>
            <a:fld id="{601AFB66-9A51-474D-97EA-D6B2B8C7EB6F}" type="slidenum">
              <a:rPr lang="en-US" smtClean="0"/>
              <a:t>1</a:t>
            </a:fld>
            <a:endParaRPr lang="en-US"/>
          </a:p>
        </p:txBody>
      </p:sp>
    </p:spTree>
    <p:extLst>
      <p:ext uri="{BB962C8B-B14F-4D97-AF65-F5344CB8AC3E}">
        <p14:creationId xmlns:p14="http://schemas.microsoft.com/office/powerpoint/2010/main" val="638622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Brianna Burow</a:t>
            </a:r>
          </a:p>
        </p:txBody>
      </p:sp>
      <p:sp>
        <p:nvSpPr>
          <p:cNvPr id="4" name="Slide Number Placeholder 3"/>
          <p:cNvSpPr>
            <a:spLocks noGrp="1"/>
          </p:cNvSpPr>
          <p:nvPr>
            <p:ph type="sldNum" sz="quarter" idx="5"/>
          </p:nvPr>
        </p:nvSpPr>
        <p:spPr/>
        <p:txBody>
          <a:bodyPr/>
          <a:lstStyle/>
          <a:p>
            <a:fld id="{601AFB66-9A51-474D-97EA-D6B2B8C7EB6F}" type="slidenum">
              <a:rPr lang="en-US" smtClean="0"/>
              <a:t>15</a:t>
            </a:fld>
            <a:endParaRPr lang="en-US"/>
          </a:p>
        </p:txBody>
      </p:sp>
    </p:spTree>
    <p:extLst>
      <p:ext uri="{BB962C8B-B14F-4D97-AF65-F5344CB8AC3E}">
        <p14:creationId xmlns:p14="http://schemas.microsoft.com/office/powerpoint/2010/main" val="3996498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Quick </a:t>
            </a:r>
            <a:r>
              <a:rPr lang="en-US" err="1"/>
              <a:t>announcments</a:t>
            </a:r>
            <a:endParaRPr lang="en-US"/>
          </a:p>
          <a:p>
            <a:r>
              <a:rPr lang="en-US"/>
              <a:t>Not</a:t>
            </a:r>
            <a:r>
              <a:rPr lang="en-US" baseline="0"/>
              <a:t> sure about PTSA. I have not heard back from them</a:t>
            </a:r>
            <a:r>
              <a:rPr lang="mr-IN" baseline="0"/>
              <a:t>…</a:t>
            </a:r>
            <a:r>
              <a:rPr lang="en-US" baseline="0"/>
              <a:t>.</a:t>
            </a:r>
            <a:endParaRPr lang="en-US"/>
          </a:p>
        </p:txBody>
      </p:sp>
      <p:sp>
        <p:nvSpPr>
          <p:cNvPr id="4" name="Slide Number Placeholder 3"/>
          <p:cNvSpPr>
            <a:spLocks noGrp="1"/>
          </p:cNvSpPr>
          <p:nvPr>
            <p:ph type="sldNum" sz="quarter" idx="10"/>
          </p:nvPr>
        </p:nvSpPr>
        <p:spPr/>
        <p:txBody>
          <a:bodyPr/>
          <a:lstStyle/>
          <a:p>
            <a:fld id="{601AFB66-9A51-474D-97EA-D6B2B8C7EB6F}" type="slidenum">
              <a:rPr lang="en-US" smtClean="0"/>
              <a:t>21</a:t>
            </a:fld>
            <a:endParaRPr lang="en-US"/>
          </a:p>
        </p:txBody>
      </p:sp>
    </p:spTree>
    <p:extLst>
      <p:ext uri="{BB962C8B-B14F-4D97-AF65-F5344CB8AC3E}">
        <p14:creationId xmlns:p14="http://schemas.microsoft.com/office/powerpoint/2010/main" val="1054096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Introduce Counseling support team </a:t>
            </a:r>
          </a:p>
        </p:txBody>
      </p:sp>
      <p:sp>
        <p:nvSpPr>
          <p:cNvPr id="4" name="Slide Number Placeholder 3"/>
          <p:cNvSpPr>
            <a:spLocks noGrp="1"/>
          </p:cNvSpPr>
          <p:nvPr>
            <p:ph type="sldNum" sz="quarter" idx="10"/>
          </p:nvPr>
        </p:nvSpPr>
        <p:spPr/>
        <p:txBody>
          <a:bodyPr/>
          <a:lstStyle/>
          <a:p>
            <a:fld id="{601AFB66-9A51-474D-97EA-D6B2B8C7EB6F}" type="slidenum">
              <a:rPr lang="en-US" smtClean="0"/>
              <a:t>3</a:t>
            </a:fld>
            <a:endParaRPr lang="en-US"/>
          </a:p>
        </p:txBody>
      </p:sp>
    </p:spTree>
    <p:extLst>
      <p:ext uri="{BB962C8B-B14F-4D97-AF65-F5344CB8AC3E}">
        <p14:creationId xmlns:p14="http://schemas.microsoft.com/office/powerpoint/2010/main" val="2019569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Introduce Counselors- Celeste Scallion? </a:t>
            </a:r>
          </a:p>
        </p:txBody>
      </p:sp>
      <p:sp>
        <p:nvSpPr>
          <p:cNvPr id="4" name="Slide Number Placeholder 3"/>
          <p:cNvSpPr>
            <a:spLocks noGrp="1"/>
          </p:cNvSpPr>
          <p:nvPr>
            <p:ph type="sldNum" sz="quarter" idx="5"/>
          </p:nvPr>
        </p:nvSpPr>
        <p:spPr/>
        <p:txBody>
          <a:bodyPr/>
          <a:lstStyle/>
          <a:p>
            <a:fld id="{601AFB66-9A51-474D-97EA-D6B2B8C7EB6F}" type="slidenum">
              <a:rPr lang="en-US" smtClean="0"/>
              <a:t>4</a:t>
            </a:fld>
            <a:endParaRPr lang="en-US"/>
          </a:p>
        </p:txBody>
      </p:sp>
    </p:spTree>
    <p:extLst>
      <p:ext uri="{BB962C8B-B14F-4D97-AF65-F5344CB8AC3E}">
        <p14:creationId xmlns:p14="http://schemas.microsoft.com/office/powerpoint/2010/main" val="1262978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Heather Just-Senior Administrator </a:t>
            </a:r>
          </a:p>
        </p:txBody>
      </p:sp>
      <p:sp>
        <p:nvSpPr>
          <p:cNvPr id="4" name="Slide Number Placeholder 3"/>
          <p:cNvSpPr>
            <a:spLocks noGrp="1"/>
          </p:cNvSpPr>
          <p:nvPr>
            <p:ph type="sldNum" sz="quarter" idx="5"/>
          </p:nvPr>
        </p:nvSpPr>
        <p:spPr/>
        <p:txBody>
          <a:bodyPr/>
          <a:lstStyle/>
          <a:p>
            <a:fld id="{601AFB66-9A51-474D-97EA-D6B2B8C7EB6F}" type="slidenum">
              <a:rPr lang="en-US" smtClean="0"/>
              <a:t>5</a:t>
            </a:fld>
            <a:endParaRPr lang="en-US"/>
          </a:p>
        </p:txBody>
      </p:sp>
    </p:spTree>
    <p:extLst>
      <p:ext uri="{BB962C8B-B14F-4D97-AF65-F5344CB8AC3E}">
        <p14:creationId xmlns:p14="http://schemas.microsoft.com/office/powerpoint/2010/main" val="3854127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Heather Just- Senior Admin </a:t>
            </a:r>
          </a:p>
        </p:txBody>
      </p:sp>
      <p:sp>
        <p:nvSpPr>
          <p:cNvPr id="4" name="Slide Number Placeholder 3"/>
          <p:cNvSpPr>
            <a:spLocks noGrp="1"/>
          </p:cNvSpPr>
          <p:nvPr>
            <p:ph type="sldNum" sz="quarter" idx="5"/>
          </p:nvPr>
        </p:nvSpPr>
        <p:spPr/>
        <p:txBody>
          <a:bodyPr/>
          <a:lstStyle/>
          <a:p>
            <a:fld id="{601AFB66-9A51-474D-97EA-D6B2B8C7EB6F}" type="slidenum">
              <a:rPr lang="en-US" smtClean="0"/>
              <a:t>6</a:t>
            </a:fld>
            <a:endParaRPr lang="en-US"/>
          </a:p>
        </p:txBody>
      </p:sp>
    </p:spTree>
    <p:extLst>
      <p:ext uri="{BB962C8B-B14F-4D97-AF65-F5344CB8AC3E}">
        <p14:creationId xmlns:p14="http://schemas.microsoft.com/office/powerpoint/2010/main" val="2933023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We need to stress that students need to apply to CSU apply through their California Colleges account.</a:t>
            </a:r>
            <a:r>
              <a:rPr lang="en-US" baseline="0"/>
              <a:t> All seniors have been logged on. California Colleges is also a resource for Senior Culminating project. Research colleges, careers, scholarships, apply to college</a:t>
            </a:r>
            <a:endParaRPr lang="en-US"/>
          </a:p>
        </p:txBody>
      </p:sp>
      <p:sp>
        <p:nvSpPr>
          <p:cNvPr id="4" name="Slide Number Placeholder 3"/>
          <p:cNvSpPr>
            <a:spLocks noGrp="1"/>
          </p:cNvSpPr>
          <p:nvPr>
            <p:ph type="sldNum" sz="quarter" idx="10"/>
          </p:nvPr>
        </p:nvSpPr>
        <p:spPr/>
        <p:txBody>
          <a:bodyPr/>
          <a:lstStyle/>
          <a:p>
            <a:fld id="{601AFB66-9A51-474D-97EA-D6B2B8C7EB6F}" type="slidenum">
              <a:rPr lang="en-US" smtClean="0"/>
              <a:t>7</a:t>
            </a:fld>
            <a:endParaRPr lang="en-US"/>
          </a:p>
        </p:txBody>
      </p:sp>
    </p:spTree>
    <p:extLst>
      <p:ext uri="{BB962C8B-B14F-4D97-AF65-F5344CB8AC3E}">
        <p14:creationId xmlns:p14="http://schemas.microsoft.com/office/powerpoint/2010/main" val="1205152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Alliance</a:t>
            </a:r>
          </a:p>
        </p:txBody>
      </p:sp>
      <p:sp>
        <p:nvSpPr>
          <p:cNvPr id="4" name="Slide Number Placeholder 3"/>
          <p:cNvSpPr>
            <a:spLocks noGrp="1"/>
          </p:cNvSpPr>
          <p:nvPr>
            <p:ph type="sldNum" sz="quarter" idx="5"/>
          </p:nvPr>
        </p:nvSpPr>
        <p:spPr/>
        <p:txBody>
          <a:bodyPr/>
          <a:lstStyle/>
          <a:p>
            <a:fld id="{601AFB66-9A51-474D-97EA-D6B2B8C7EB6F}" type="slidenum">
              <a:rPr lang="en-US" smtClean="0"/>
              <a:t>8</a:t>
            </a:fld>
            <a:endParaRPr lang="en-US"/>
          </a:p>
        </p:txBody>
      </p:sp>
    </p:spTree>
    <p:extLst>
      <p:ext uri="{BB962C8B-B14F-4D97-AF65-F5344CB8AC3E}">
        <p14:creationId xmlns:p14="http://schemas.microsoft.com/office/powerpoint/2010/main" val="616742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Dallas Moon from Herff Jones </a:t>
            </a:r>
          </a:p>
        </p:txBody>
      </p:sp>
      <p:sp>
        <p:nvSpPr>
          <p:cNvPr id="4" name="Slide Number Placeholder 3"/>
          <p:cNvSpPr>
            <a:spLocks noGrp="1"/>
          </p:cNvSpPr>
          <p:nvPr>
            <p:ph type="sldNum" sz="quarter" idx="5"/>
          </p:nvPr>
        </p:nvSpPr>
        <p:spPr/>
        <p:txBody>
          <a:bodyPr/>
          <a:lstStyle/>
          <a:p>
            <a:fld id="{601AFB66-9A51-474D-97EA-D6B2B8C7EB6F}" type="slidenum">
              <a:rPr lang="en-US" smtClean="0"/>
              <a:t>12</a:t>
            </a:fld>
            <a:endParaRPr lang="en-US"/>
          </a:p>
        </p:txBody>
      </p:sp>
    </p:spTree>
    <p:extLst>
      <p:ext uri="{BB962C8B-B14F-4D97-AF65-F5344CB8AC3E}">
        <p14:creationId xmlns:p14="http://schemas.microsoft.com/office/powerpoint/2010/main" val="954650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Brianna Burow- Main points for juniors</a:t>
            </a:r>
          </a:p>
          <a:p>
            <a:r>
              <a:rPr lang="en-US">
                <a:cs typeface="Calibri"/>
              </a:rPr>
              <a:t>The importance of the CAASP, </a:t>
            </a:r>
            <a:r>
              <a:rPr lang="en-US"/>
              <a:t>Remind parents that we just met with most of all of their juniors and have reviewed graduation status and grades with students. Also reviewed the timelines with them as well</a:t>
            </a:r>
            <a:endParaRPr lang="en-US">
              <a:cs typeface="Calibri" panose="020F0502020204030204"/>
            </a:endParaRPr>
          </a:p>
          <a:p>
            <a:r>
              <a:rPr lang="en-US"/>
              <a:t>Interject about</a:t>
            </a:r>
            <a:r>
              <a:rPr lang="en-US" baseline="0"/>
              <a:t> Free/reduced lunch qualified students can get fee waivers for taking the SAT/ACT/AP exams.</a:t>
            </a:r>
            <a:endParaRPr lang="en-US">
              <a:cs typeface="Calibri"/>
            </a:endParaRPr>
          </a:p>
        </p:txBody>
      </p:sp>
      <p:sp>
        <p:nvSpPr>
          <p:cNvPr id="4" name="Slide Number Placeholder 3"/>
          <p:cNvSpPr>
            <a:spLocks noGrp="1"/>
          </p:cNvSpPr>
          <p:nvPr>
            <p:ph type="sldNum" sz="quarter" idx="10"/>
          </p:nvPr>
        </p:nvSpPr>
        <p:spPr/>
        <p:txBody>
          <a:bodyPr/>
          <a:lstStyle/>
          <a:p>
            <a:fld id="{601AFB66-9A51-474D-97EA-D6B2B8C7EB6F}" type="slidenum">
              <a:rPr lang="en-US" smtClean="0"/>
              <a:t>13</a:t>
            </a:fld>
            <a:endParaRPr lang="en-US"/>
          </a:p>
        </p:txBody>
      </p:sp>
    </p:spTree>
    <p:extLst>
      <p:ext uri="{BB962C8B-B14F-4D97-AF65-F5344CB8AC3E}">
        <p14:creationId xmlns:p14="http://schemas.microsoft.com/office/powerpoint/2010/main" val="923773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624668"/>
            <a:ext cx="53848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6400800" y="5562601"/>
            <a:ext cx="5384800" cy="748553"/>
          </a:xfrm>
        </p:spPr>
        <p:txBody>
          <a:bodyPr>
            <a:normAutofit/>
          </a:bodyPr>
          <a:lstStyle>
            <a:lvl1pPr marL="0" indent="0" algn="l">
              <a:spcBef>
                <a:spcPts val="300"/>
              </a:spcBef>
              <a:buNone/>
              <a:defRPr sz="1400">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400801" y="6425642"/>
            <a:ext cx="1643529" cy="365125"/>
          </a:xfrm>
        </p:spPr>
        <p:txBody>
          <a:bodyPr/>
          <a:lstStyle>
            <a:lvl1pPr algn="l">
              <a:defRPr/>
            </a:lvl1pPr>
          </a:lstStyle>
          <a:p>
            <a:fld id="{D728701E-CAF4-4159-9B3E-41C86DFFA30D}" type="datetimeFigureOut">
              <a:rPr lang="en-US" smtClean="0"/>
              <a:t>10/20/2022</a:t>
            </a:fld>
            <a:endParaRPr lang="en-US"/>
          </a:p>
        </p:txBody>
      </p:sp>
      <p:sp>
        <p:nvSpPr>
          <p:cNvPr id="5" name="Footer Placeholder 4"/>
          <p:cNvSpPr>
            <a:spLocks noGrp="1"/>
          </p:cNvSpPr>
          <p:nvPr>
            <p:ph type="ftr" sz="quarter" idx="11"/>
          </p:nvPr>
        </p:nvSpPr>
        <p:spPr>
          <a:xfrm>
            <a:off x="8414873" y="6425642"/>
            <a:ext cx="3490260" cy="365125"/>
          </a:xfrm>
        </p:spPr>
        <p:txBody>
          <a:bodyPr/>
          <a:lstStyle>
            <a:lvl1pPr algn="r">
              <a:defRPr/>
            </a:lvl1pPr>
          </a:lstStyle>
          <a:p>
            <a:endParaRPr lang="en-US"/>
          </a:p>
        </p:txBody>
      </p:sp>
      <p:sp>
        <p:nvSpPr>
          <p:cNvPr id="7" name="Rectangle 6"/>
          <p:cNvSpPr/>
          <p:nvPr/>
        </p:nvSpPr>
        <p:spPr>
          <a:xfrm>
            <a:off x="376767" y="228600"/>
            <a:ext cx="5647268"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8" name="Rectangle 7"/>
          <p:cNvSpPr/>
          <p:nvPr/>
        </p:nvSpPr>
        <p:spPr>
          <a:xfrm>
            <a:off x="9069919"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Rectangle 9"/>
          <p:cNvSpPr/>
          <p:nvPr/>
        </p:nvSpPr>
        <p:spPr>
          <a:xfrm>
            <a:off x="6165851" y="237744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77" rtl="0" eaLnBrk="1" latinLnBrk="0" hangingPunct="1"/>
            <a:endParaRPr sz="1800" kern="1200">
              <a:solidFill>
                <a:schemeClr val="lt1"/>
              </a:solidFill>
              <a:latin typeface="+mn-lt"/>
              <a:ea typeface="+mn-ea"/>
              <a:cs typeface="+mn-cs"/>
            </a:endParaRPr>
          </a:p>
        </p:txBody>
      </p:sp>
      <p:sp>
        <p:nvSpPr>
          <p:cNvPr id="15" name="TextBox 14"/>
          <p:cNvSpPr txBox="1"/>
          <p:nvPr/>
        </p:nvSpPr>
        <p:spPr>
          <a:xfrm>
            <a:off x="566523" y="174814"/>
            <a:ext cx="55107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6165851" y="228600"/>
            <a:ext cx="27432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2" name="Rectangle 11"/>
          <p:cNvSpPr/>
          <p:nvPr/>
        </p:nvSpPr>
        <p:spPr>
          <a:xfrm>
            <a:off x="9069919" y="237744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TextBox 9"/>
          <p:cNvSpPr txBox="1"/>
          <p:nvPr/>
        </p:nvSpPr>
        <p:spPr>
          <a:xfrm>
            <a:off x="297582"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D728701E-CAF4-4159-9B3E-41C86DFFA30D}"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2" name="Content Placeholder 2"/>
          <p:cNvSpPr>
            <a:spLocks noGrp="1"/>
          </p:cNvSpPr>
          <p:nvPr>
            <p:ph sz="half" idx="17"/>
          </p:nvPr>
        </p:nvSpPr>
        <p:spPr>
          <a:xfrm>
            <a:off x="670561" y="1985963"/>
            <a:ext cx="4876551"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Content Placeholder 2"/>
          <p:cNvSpPr>
            <a:spLocks noGrp="1"/>
          </p:cNvSpPr>
          <p:nvPr>
            <p:ph sz="half" idx="18"/>
          </p:nvPr>
        </p:nvSpPr>
        <p:spPr>
          <a:xfrm>
            <a:off x="670561" y="4164965"/>
            <a:ext cx="4876551"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Content Placeholder 2"/>
          <p:cNvSpPr>
            <a:spLocks noGrp="1"/>
          </p:cNvSpPr>
          <p:nvPr>
            <p:ph sz="half" idx="1"/>
          </p:nvPr>
        </p:nvSpPr>
        <p:spPr>
          <a:xfrm>
            <a:off x="5880100" y="1985963"/>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6" name="Content Placeholder 2"/>
          <p:cNvSpPr>
            <a:spLocks noGrp="1"/>
          </p:cNvSpPr>
          <p:nvPr>
            <p:ph sz="half" idx="16"/>
          </p:nvPr>
        </p:nvSpPr>
        <p:spPr>
          <a:xfrm>
            <a:off x="5880100" y="4169664"/>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8" name="TextBox 7"/>
          <p:cNvSpPr txBox="1"/>
          <p:nvPr/>
        </p:nvSpPr>
        <p:spPr>
          <a:xfrm>
            <a:off x="297582"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D728701E-CAF4-4159-9B3E-41C86DFFA30D}" type="datetimeFigureOut">
              <a:rPr lang="en-US" smtClean="0"/>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Date Placeholder 1"/>
          <p:cNvSpPr>
            <a:spLocks noGrp="1"/>
          </p:cNvSpPr>
          <p:nvPr>
            <p:ph type="dt" sz="half" idx="10"/>
          </p:nvPr>
        </p:nvSpPr>
        <p:spPr/>
        <p:txBody>
          <a:bodyPr/>
          <a:lstStyle/>
          <a:p>
            <a:fld id="{D728701E-CAF4-4159-9B3E-41C86DFFA30D}" type="datetimeFigureOut">
              <a:rPr lang="en-US" smtClean="0"/>
              <a:t>10/20/2022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76770" y="228600"/>
            <a:ext cx="460163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507407" y="2571750"/>
            <a:ext cx="4340352"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5558370" y="273052"/>
            <a:ext cx="6129865"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08124" y="3733802"/>
            <a:ext cx="4340352" cy="2392363"/>
          </a:xfrm>
        </p:spPr>
        <p:txBody>
          <a:bodyPr/>
          <a:lstStyle>
            <a:lvl1pPr marL="0" indent="0">
              <a:spcBef>
                <a:spcPts val="600"/>
              </a:spcBef>
              <a:buNone/>
              <a:defRPr sz="1400">
                <a:solidFill>
                  <a:schemeClr val="bg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9855202" y="6423587"/>
            <a:ext cx="2049929" cy="365125"/>
          </a:xfrm>
        </p:spPr>
        <p:txBody>
          <a:bodyPr/>
          <a:lstStyle/>
          <a:p>
            <a:fld id="{D728701E-CAF4-4159-9B3E-41C86DFFA30D}" type="datetimeFigureOut">
              <a:rPr lang="en-US" smtClean="0"/>
              <a:t>10/20/2022</a:t>
            </a:fld>
            <a:endParaRPr lang="en-US"/>
          </a:p>
        </p:txBody>
      </p:sp>
      <p:sp>
        <p:nvSpPr>
          <p:cNvPr id="6" name="Footer Placeholder 5"/>
          <p:cNvSpPr>
            <a:spLocks noGrp="1"/>
          </p:cNvSpPr>
          <p:nvPr>
            <p:ph type="ftr" sz="quarter" idx="11"/>
          </p:nvPr>
        </p:nvSpPr>
        <p:spPr>
          <a:xfrm>
            <a:off x="5145742" y="6423587"/>
            <a:ext cx="4422588" cy="365125"/>
          </a:xfrm>
        </p:spPr>
        <p:txBody>
          <a:bodyPr/>
          <a:lstStyle/>
          <a:p>
            <a:endParaRPr lang="en-US"/>
          </a:p>
        </p:txBody>
      </p:sp>
      <p:sp>
        <p:nvSpPr>
          <p:cNvPr id="9" name="TextBox 8"/>
          <p:cNvSpPr txBox="1"/>
          <p:nvPr/>
        </p:nvSpPr>
        <p:spPr>
          <a:xfrm>
            <a:off x="566523" y="174814"/>
            <a:ext cx="55107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5559205" y="3124201"/>
            <a:ext cx="5197696"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1" y="228600"/>
            <a:ext cx="4614212" cy="634523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4" name="Text Placeholder 3"/>
          <p:cNvSpPr>
            <a:spLocks noGrp="1"/>
          </p:cNvSpPr>
          <p:nvPr>
            <p:ph type="body" sz="half" idx="2"/>
          </p:nvPr>
        </p:nvSpPr>
        <p:spPr>
          <a:xfrm>
            <a:off x="5559205" y="3995737"/>
            <a:ext cx="5197696" cy="2147888"/>
          </a:xfrm>
        </p:spPr>
        <p:txBody>
          <a:bodyPr/>
          <a:lstStyle>
            <a:lvl1pPr marL="0" indent="0">
              <a:spcBef>
                <a:spcPts val="600"/>
              </a:spcBef>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9855202" y="6423587"/>
            <a:ext cx="2049929" cy="365125"/>
          </a:xfrm>
        </p:spPr>
        <p:txBody>
          <a:bodyPr/>
          <a:lstStyle/>
          <a:p>
            <a:fld id="{D728701E-CAF4-4159-9B3E-41C86DFFA30D}" type="datetimeFigureOut">
              <a:rPr lang="en-US" smtClean="0"/>
              <a:t>10/20/2022</a:t>
            </a:fld>
            <a:endParaRPr lang="en-US"/>
          </a:p>
        </p:txBody>
      </p:sp>
      <p:sp>
        <p:nvSpPr>
          <p:cNvPr id="6" name="Footer Placeholder 5"/>
          <p:cNvSpPr>
            <a:spLocks noGrp="1"/>
          </p:cNvSpPr>
          <p:nvPr>
            <p:ph type="ftr" sz="quarter" idx="11"/>
          </p:nvPr>
        </p:nvSpPr>
        <p:spPr>
          <a:xfrm>
            <a:off x="5588001" y="6423587"/>
            <a:ext cx="4006852" cy="365125"/>
          </a:xfrm>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TextBox 9"/>
          <p:cNvSpPr txBox="1"/>
          <p:nvPr/>
        </p:nvSpPr>
        <p:spPr>
          <a:xfrm>
            <a:off x="5320148" y="3370730"/>
            <a:ext cx="294091"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2" y="4424082"/>
            <a:ext cx="8254876"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2" y="228600"/>
            <a:ext cx="8504519" cy="4187952"/>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4" name="Text Placeholder 3"/>
          <p:cNvSpPr>
            <a:spLocks noGrp="1"/>
          </p:cNvSpPr>
          <p:nvPr>
            <p:ph type="body" sz="half" idx="2"/>
          </p:nvPr>
        </p:nvSpPr>
        <p:spPr>
          <a:xfrm>
            <a:off x="675342" y="5257800"/>
            <a:ext cx="8254876" cy="885825"/>
          </a:xfrm>
        </p:spPr>
        <p:txBody>
          <a:bodyPr/>
          <a:lstStyle>
            <a:lvl1pPr marL="0" indent="0">
              <a:spcBef>
                <a:spcPts val="300"/>
              </a:spcBef>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728701E-CAF4-4159-9B3E-41C86DFFA30D}"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8" name="Rectangle 7"/>
          <p:cNvSpPr/>
          <p:nvPr/>
        </p:nvSpPr>
        <p:spPr>
          <a:xfrm>
            <a:off x="9069919"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9" name="Rectangle 8"/>
          <p:cNvSpPr/>
          <p:nvPr/>
        </p:nvSpPr>
        <p:spPr>
          <a:xfrm>
            <a:off x="9069919"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TextBox 9"/>
          <p:cNvSpPr txBox="1"/>
          <p:nvPr/>
        </p:nvSpPr>
        <p:spPr>
          <a:xfrm>
            <a:off x="436283" y="4632793"/>
            <a:ext cx="294091"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376767" y="228600"/>
            <a:ext cx="851622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507407" y="2571750"/>
            <a:ext cx="8242148"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08126" y="3733802"/>
            <a:ext cx="8239423" cy="2392363"/>
          </a:xfrm>
        </p:spPr>
        <p:txBody>
          <a:bodyPr/>
          <a:lstStyle>
            <a:lvl1pPr marL="0" indent="0">
              <a:spcBef>
                <a:spcPts val="600"/>
              </a:spcBef>
              <a:buNone/>
              <a:defRPr sz="1400">
                <a:solidFill>
                  <a:schemeClr val="bg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6949684" y="6235609"/>
            <a:ext cx="1797865" cy="365125"/>
          </a:xfrm>
        </p:spPr>
        <p:txBody>
          <a:bodyPr/>
          <a:lstStyle>
            <a:lvl1pPr>
              <a:defRPr>
                <a:solidFill>
                  <a:schemeClr val="bg1"/>
                </a:solidFill>
              </a:defRPr>
            </a:lvl1pPr>
          </a:lstStyle>
          <a:p>
            <a:fld id="{D728701E-CAF4-4159-9B3E-41C86DFFA30D}" type="datetimeFigureOut">
              <a:rPr lang="en-US" smtClean="0"/>
              <a:t>10/20/2022</a:t>
            </a:fld>
            <a:endParaRPr lang="en-US"/>
          </a:p>
        </p:txBody>
      </p:sp>
      <p:sp>
        <p:nvSpPr>
          <p:cNvPr id="6" name="Footer Placeholder 5"/>
          <p:cNvSpPr>
            <a:spLocks noGrp="1"/>
          </p:cNvSpPr>
          <p:nvPr>
            <p:ph type="ftr" sz="quarter" idx="11"/>
          </p:nvPr>
        </p:nvSpPr>
        <p:spPr>
          <a:xfrm>
            <a:off x="508130" y="6235609"/>
            <a:ext cx="6197473"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566523" y="174814"/>
            <a:ext cx="55107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9069919"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2" name="Picture Placeholder 12"/>
          <p:cNvSpPr>
            <a:spLocks noGrp="1"/>
          </p:cNvSpPr>
          <p:nvPr>
            <p:ph type="pic" sz="quarter" idx="13"/>
          </p:nvPr>
        </p:nvSpPr>
        <p:spPr>
          <a:xfrm>
            <a:off x="9069919" y="2374940"/>
            <a:ext cx="27432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9069919" y="4535424"/>
            <a:ext cx="2743200" cy="2039112"/>
          </a:xfrm>
        </p:spPr>
        <p:txBody>
          <a:bodyPr/>
          <a:lstStyle>
            <a:lvl1pPr>
              <a:buNone/>
              <a:defRPr/>
            </a:lvl1pPr>
          </a:lstStyle>
          <a:p>
            <a:r>
              <a:rPr lang="en-US"/>
              <a:t>Click icon to add picture</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376767" y="228600"/>
            <a:ext cx="5647268"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507409" y="2571750"/>
            <a:ext cx="53555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08124" y="3733802"/>
            <a:ext cx="5353739" cy="2392363"/>
          </a:xfrm>
        </p:spPr>
        <p:txBody>
          <a:bodyPr/>
          <a:lstStyle>
            <a:lvl1pPr marL="0" indent="0">
              <a:spcBef>
                <a:spcPts val="600"/>
              </a:spcBef>
              <a:buNone/>
              <a:defRPr sz="1400">
                <a:solidFill>
                  <a:schemeClr val="bg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4064002" y="6235609"/>
            <a:ext cx="1797865" cy="365125"/>
          </a:xfrm>
        </p:spPr>
        <p:txBody>
          <a:bodyPr/>
          <a:lstStyle>
            <a:lvl1pPr>
              <a:defRPr>
                <a:solidFill>
                  <a:schemeClr val="bg1"/>
                </a:solidFill>
              </a:defRPr>
            </a:lvl1pPr>
          </a:lstStyle>
          <a:p>
            <a:fld id="{D728701E-CAF4-4159-9B3E-41C86DFFA30D}" type="datetimeFigureOut">
              <a:rPr lang="en-US" smtClean="0"/>
              <a:t>10/20/2022</a:t>
            </a:fld>
            <a:endParaRPr lang="en-US"/>
          </a:p>
        </p:txBody>
      </p:sp>
      <p:sp>
        <p:nvSpPr>
          <p:cNvPr id="6" name="Footer Placeholder 5"/>
          <p:cNvSpPr>
            <a:spLocks noGrp="1"/>
          </p:cNvSpPr>
          <p:nvPr>
            <p:ph type="ftr" sz="quarter" idx="11"/>
          </p:nvPr>
        </p:nvSpPr>
        <p:spPr>
          <a:xfrm>
            <a:off x="508130" y="6235609"/>
            <a:ext cx="3454273"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566523" y="174814"/>
            <a:ext cx="55107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9069919"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1" name="Rectangle 10"/>
          <p:cNvSpPr/>
          <p:nvPr/>
        </p:nvSpPr>
        <p:spPr>
          <a:xfrm>
            <a:off x="6165851" y="4534726"/>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2" name="Picture Placeholder 12"/>
          <p:cNvSpPr>
            <a:spLocks noGrp="1"/>
          </p:cNvSpPr>
          <p:nvPr>
            <p:ph type="pic" sz="quarter" idx="13"/>
          </p:nvPr>
        </p:nvSpPr>
        <p:spPr>
          <a:xfrm>
            <a:off x="6165851" y="228600"/>
            <a:ext cx="27432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6165851" y="2381663"/>
            <a:ext cx="27432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5"/>
          </p:nvPr>
        </p:nvSpPr>
        <p:spPr>
          <a:xfrm>
            <a:off x="9070848" y="2381662"/>
            <a:ext cx="2743200" cy="4187952"/>
          </a:xfrm>
        </p:spPr>
        <p:txBody>
          <a:bodyPr/>
          <a:lstStyle>
            <a:lvl1pPr>
              <a:buNone/>
              <a:defRPr/>
            </a:lvl1pPr>
          </a:lstStyle>
          <a:p>
            <a:r>
              <a:rPr lang="en-US"/>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6604000" y="3124201"/>
            <a:ext cx="414528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2" y="2365248"/>
            <a:ext cx="5653492" cy="4187952"/>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4" name="Text Placeholder 3"/>
          <p:cNvSpPr>
            <a:spLocks noGrp="1"/>
          </p:cNvSpPr>
          <p:nvPr>
            <p:ph type="body" sz="half" idx="2"/>
          </p:nvPr>
        </p:nvSpPr>
        <p:spPr>
          <a:xfrm>
            <a:off x="6604000" y="3995737"/>
            <a:ext cx="4145280" cy="2147888"/>
          </a:xfrm>
        </p:spPr>
        <p:txBody>
          <a:bodyPr/>
          <a:lstStyle>
            <a:lvl1pPr marL="0" indent="0">
              <a:spcBef>
                <a:spcPts val="600"/>
              </a:spcBef>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9855202" y="6423587"/>
            <a:ext cx="2049929" cy="365125"/>
          </a:xfrm>
        </p:spPr>
        <p:txBody>
          <a:bodyPr/>
          <a:lstStyle/>
          <a:p>
            <a:fld id="{D728701E-CAF4-4159-9B3E-41C86DFFA30D}" type="datetimeFigureOut">
              <a:rPr lang="en-US" smtClean="0"/>
              <a:t>10/20/2022</a:t>
            </a:fld>
            <a:endParaRPr lang="en-US"/>
          </a:p>
        </p:txBody>
      </p:sp>
      <p:sp>
        <p:nvSpPr>
          <p:cNvPr id="6" name="Footer Placeholder 5"/>
          <p:cNvSpPr>
            <a:spLocks noGrp="1"/>
          </p:cNvSpPr>
          <p:nvPr>
            <p:ph type="ftr" sz="quarter" idx="11"/>
          </p:nvPr>
        </p:nvSpPr>
        <p:spPr>
          <a:xfrm>
            <a:off x="5588001" y="6423587"/>
            <a:ext cx="4006852" cy="365125"/>
          </a:xfrm>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TextBox 9"/>
          <p:cNvSpPr txBox="1"/>
          <p:nvPr/>
        </p:nvSpPr>
        <p:spPr>
          <a:xfrm>
            <a:off x="6333815" y="3370730"/>
            <a:ext cx="294091"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370540" y="228600"/>
            <a:ext cx="2743200" cy="2039112"/>
          </a:xfrm>
        </p:spPr>
        <p:txBody>
          <a:bodyPr/>
          <a:lstStyle>
            <a:lvl1pPr>
              <a:buNone/>
              <a:defRPr/>
            </a:lvl1pPr>
          </a:lstStyle>
          <a:p>
            <a:r>
              <a:rPr lang="en-US"/>
              <a:t>Click icon to add picture</a:t>
            </a:r>
            <a:endParaRPr/>
          </a:p>
        </p:txBody>
      </p:sp>
      <p:sp>
        <p:nvSpPr>
          <p:cNvPr id="15" name="Picture Placeholder 12"/>
          <p:cNvSpPr>
            <a:spLocks noGrp="1"/>
          </p:cNvSpPr>
          <p:nvPr>
            <p:ph type="pic" sz="quarter" idx="14"/>
          </p:nvPr>
        </p:nvSpPr>
        <p:spPr>
          <a:xfrm>
            <a:off x="3280833" y="228600"/>
            <a:ext cx="2743200" cy="2039112"/>
          </a:xfrm>
        </p:spPr>
        <p:txBody>
          <a:bodyPr/>
          <a:lstStyle>
            <a:lvl1pPr>
              <a:buNone/>
              <a:defRPr/>
            </a:lvl1pPr>
          </a:lstStyle>
          <a:p>
            <a:r>
              <a:rPr lang="en-US"/>
              <a:t>Click icon to add picture</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9" name="TextBox 8"/>
          <p:cNvSpPr txBox="1"/>
          <p:nvPr/>
        </p:nvSpPr>
        <p:spPr>
          <a:xfrm>
            <a:off x="297582"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728701E-CAF4-4159-9B3E-41C86DFFA30D}"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728701E-CAF4-4159-9B3E-41C86DFFA30D}"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297582"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Vertical Title 1"/>
          <p:cNvSpPr>
            <a:spLocks noGrp="1"/>
          </p:cNvSpPr>
          <p:nvPr>
            <p:ph type="title" orient="vert"/>
          </p:nvPr>
        </p:nvSpPr>
        <p:spPr>
          <a:xfrm>
            <a:off x="10661032" y="954743"/>
            <a:ext cx="908425"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609600" y="958758"/>
            <a:ext cx="9144000" cy="5184869"/>
          </a:xfrm>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728701E-CAF4-4159-9B3E-41C86DFFA30D}"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rot="16200000">
            <a:off x="8593112"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6E233-7E62-754C-AE30-7AB7E13DB8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3523A3-C96F-8C43-B56C-06B5F53D50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6A10A5-608B-6F47-8EEB-DE2E85A14FCB}"/>
              </a:ext>
            </a:extLst>
          </p:cNvPr>
          <p:cNvSpPr>
            <a:spLocks noGrp="1"/>
          </p:cNvSpPr>
          <p:nvPr>
            <p:ph type="dt" sz="half" idx="10"/>
          </p:nvPr>
        </p:nvSpPr>
        <p:spPr/>
        <p:txBody>
          <a:bodyPr/>
          <a:lstStyle/>
          <a:p>
            <a:fld id="{477C8A22-D713-A441-B6F8-31CC6E0E8A5C}" type="datetimeFigureOut">
              <a:rPr lang="en-US" smtClean="0"/>
              <a:t>10/20/2022</a:t>
            </a:fld>
            <a:endParaRPr lang="en-US"/>
          </a:p>
        </p:txBody>
      </p:sp>
      <p:sp>
        <p:nvSpPr>
          <p:cNvPr id="5" name="Footer Placeholder 4">
            <a:extLst>
              <a:ext uri="{FF2B5EF4-FFF2-40B4-BE49-F238E27FC236}">
                <a16:creationId xmlns:a16="http://schemas.microsoft.com/office/drawing/2014/main" id="{F1C45D32-11AC-4842-BD41-A90EDE9F80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A2F39-63C1-6948-BB19-F7CB398917C0}"/>
              </a:ext>
            </a:extLst>
          </p:cNvPr>
          <p:cNvSpPr>
            <a:spLocks noGrp="1"/>
          </p:cNvSpPr>
          <p:nvPr>
            <p:ph type="sldNum" sz="quarter" idx="12"/>
          </p:nvPr>
        </p:nvSpPr>
        <p:spPr/>
        <p:txBody>
          <a:bodyPr/>
          <a:lstStyle/>
          <a:p>
            <a:fld id="{2DA80CEE-7A4E-E742-A6BA-D939CE8F19B9}" type="slidenum">
              <a:rPr lang="en-US" smtClean="0"/>
              <a:t>‹#›</a:t>
            </a:fld>
            <a:endParaRPr lang="en-US"/>
          </a:p>
        </p:txBody>
      </p:sp>
    </p:spTree>
    <p:extLst>
      <p:ext uri="{BB962C8B-B14F-4D97-AF65-F5344CB8AC3E}">
        <p14:creationId xmlns:p14="http://schemas.microsoft.com/office/powerpoint/2010/main" val="403782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B4E4B-96DB-344F-A190-BD16E31E82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C7AE71-B089-1F4E-9180-8D270B23B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3F013F-4AC0-3E4B-B15B-C260F2995980}"/>
              </a:ext>
            </a:extLst>
          </p:cNvPr>
          <p:cNvSpPr>
            <a:spLocks noGrp="1"/>
          </p:cNvSpPr>
          <p:nvPr>
            <p:ph type="dt" sz="half" idx="10"/>
          </p:nvPr>
        </p:nvSpPr>
        <p:spPr/>
        <p:txBody>
          <a:bodyPr/>
          <a:lstStyle/>
          <a:p>
            <a:fld id="{477C8A22-D713-A441-B6F8-31CC6E0E8A5C}" type="datetimeFigureOut">
              <a:rPr lang="en-US" smtClean="0"/>
              <a:t>10/20/2022</a:t>
            </a:fld>
            <a:endParaRPr lang="en-US"/>
          </a:p>
        </p:txBody>
      </p:sp>
      <p:sp>
        <p:nvSpPr>
          <p:cNvPr id="5" name="Footer Placeholder 4">
            <a:extLst>
              <a:ext uri="{FF2B5EF4-FFF2-40B4-BE49-F238E27FC236}">
                <a16:creationId xmlns:a16="http://schemas.microsoft.com/office/drawing/2014/main" id="{BCCAD6F9-8B5F-6D46-88BF-985087BA5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FC8C3-D257-FC48-AC78-2B98B417EE61}"/>
              </a:ext>
            </a:extLst>
          </p:cNvPr>
          <p:cNvSpPr>
            <a:spLocks noGrp="1"/>
          </p:cNvSpPr>
          <p:nvPr>
            <p:ph type="sldNum" sz="quarter" idx="12"/>
          </p:nvPr>
        </p:nvSpPr>
        <p:spPr/>
        <p:txBody>
          <a:bodyPr/>
          <a:lstStyle/>
          <a:p>
            <a:fld id="{2DA80CEE-7A4E-E742-A6BA-D939CE8F19B9}" type="slidenum">
              <a:rPr lang="en-US" smtClean="0"/>
              <a:t>‹#›</a:t>
            </a:fld>
            <a:endParaRPr lang="en-US"/>
          </a:p>
        </p:txBody>
      </p:sp>
    </p:spTree>
    <p:extLst>
      <p:ext uri="{BB962C8B-B14F-4D97-AF65-F5344CB8AC3E}">
        <p14:creationId xmlns:p14="http://schemas.microsoft.com/office/powerpoint/2010/main" val="2296863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464E6-6039-4C42-9680-38FE993072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702EFA-159F-8540-9E63-C91A9AF7B9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11A32E-A130-AD4F-8E76-4ECBEC2F21AF}"/>
              </a:ext>
            </a:extLst>
          </p:cNvPr>
          <p:cNvSpPr>
            <a:spLocks noGrp="1"/>
          </p:cNvSpPr>
          <p:nvPr>
            <p:ph type="dt" sz="half" idx="10"/>
          </p:nvPr>
        </p:nvSpPr>
        <p:spPr/>
        <p:txBody>
          <a:bodyPr/>
          <a:lstStyle/>
          <a:p>
            <a:fld id="{477C8A22-D713-A441-B6F8-31CC6E0E8A5C}" type="datetimeFigureOut">
              <a:rPr lang="en-US" smtClean="0"/>
              <a:t>10/20/2022</a:t>
            </a:fld>
            <a:endParaRPr lang="en-US"/>
          </a:p>
        </p:txBody>
      </p:sp>
      <p:sp>
        <p:nvSpPr>
          <p:cNvPr id="5" name="Footer Placeholder 4">
            <a:extLst>
              <a:ext uri="{FF2B5EF4-FFF2-40B4-BE49-F238E27FC236}">
                <a16:creationId xmlns:a16="http://schemas.microsoft.com/office/drawing/2014/main" id="{62873175-A8E7-D943-89B2-FFEF2F114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353FEA-5AD0-184C-B286-F35D81840E8B}"/>
              </a:ext>
            </a:extLst>
          </p:cNvPr>
          <p:cNvSpPr>
            <a:spLocks noGrp="1"/>
          </p:cNvSpPr>
          <p:nvPr>
            <p:ph type="sldNum" sz="quarter" idx="12"/>
          </p:nvPr>
        </p:nvSpPr>
        <p:spPr/>
        <p:txBody>
          <a:bodyPr/>
          <a:lstStyle/>
          <a:p>
            <a:fld id="{2DA80CEE-7A4E-E742-A6BA-D939CE8F19B9}" type="slidenum">
              <a:rPr lang="en-US" smtClean="0"/>
              <a:t>‹#›</a:t>
            </a:fld>
            <a:endParaRPr lang="en-US"/>
          </a:p>
        </p:txBody>
      </p:sp>
    </p:spTree>
    <p:extLst>
      <p:ext uri="{BB962C8B-B14F-4D97-AF65-F5344CB8AC3E}">
        <p14:creationId xmlns:p14="http://schemas.microsoft.com/office/powerpoint/2010/main" val="269083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645B8-115D-124F-8370-E5E431C527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7F3049-448F-9B40-A8A2-3AAE0E04C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6CE664-97EA-D442-8EC0-2E42978FB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F83775-40AF-8343-B7D7-52523E9D65B7}"/>
              </a:ext>
            </a:extLst>
          </p:cNvPr>
          <p:cNvSpPr>
            <a:spLocks noGrp="1"/>
          </p:cNvSpPr>
          <p:nvPr>
            <p:ph type="dt" sz="half" idx="10"/>
          </p:nvPr>
        </p:nvSpPr>
        <p:spPr/>
        <p:txBody>
          <a:bodyPr/>
          <a:lstStyle/>
          <a:p>
            <a:fld id="{477C8A22-D713-A441-B6F8-31CC6E0E8A5C}" type="datetimeFigureOut">
              <a:rPr lang="en-US" smtClean="0"/>
              <a:t>10/20/2022</a:t>
            </a:fld>
            <a:endParaRPr lang="en-US"/>
          </a:p>
        </p:txBody>
      </p:sp>
      <p:sp>
        <p:nvSpPr>
          <p:cNvPr id="6" name="Footer Placeholder 5">
            <a:extLst>
              <a:ext uri="{FF2B5EF4-FFF2-40B4-BE49-F238E27FC236}">
                <a16:creationId xmlns:a16="http://schemas.microsoft.com/office/drawing/2014/main" id="{940EC6B2-66DA-4D4A-BE7D-C3C583E1D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E53A04-31D2-3E46-BF18-231A181C0A4F}"/>
              </a:ext>
            </a:extLst>
          </p:cNvPr>
          <p:cNvSpPr>
            <a:spLocks noGrp="1"/>
          </p:cNvSpPr>
          <p:nvPr>
            <p:ph type="sldNum" sz="quarter" idx="12"/>
          </p:nvPr>
        </p:nvSpPr>
        <p:spPr/>
        <p:txBody>
          <a:bodyPr/>
          <a:lstStyle/>
          <a:p>
            <a:fld id="{2DA80CEE-7A4E-E742-A6BA-D939CE8F19B9}" type="slidenum">
              <a:rPr lang="en-US" smtClean="0"/>
              <a:t>‹#›</a:t>
            </a:fld>
            <a:endParaRPr lang="en-US"/>
          </a:p>
        </p:txBody>
      </p:sp>
    </p:spTree>
    <p:extLst>
      <p:ext uri="{BB962C8B-B14F-4D97-AF65-F5344CB8AC3E}">
        <p14:creationId xmlns:p14="http://schemas.microsoft.com/office/powerpoint/2010/main" val="2257617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73C8-8FCE-C440-BC81-91523CA50D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E0F032-98B8-EA49-9ED5-08EB808189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077A55-34F3-F24A-8021-7772FBC6EA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23712-29E5-A645-86F5-8F31020E48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832B9-E4FC-F444-AE6B-8CA2DC8D7A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06DE91-B987-134B-9AEB-6E99B973CD7D}"/>
              </a:ext>
            </a:extLst>
          </p:cNvPr>
          <p:cNvSpPr>
            <a:spLocks noGrp="1"/>
          </p:cNvSpPr>
          <p:nvPr>
            <p:ph type="dt" sz="half" idx="10"/>
          </p:nvPr>
        </p:nvSpPr>
        <p:spPr/>
        <p:txBody>
          <a:bodyPr/>
          <a:lstStyle/>
          <a:p>
            <a:fld id="{477C8A22-D713-A441-B6F8-31CC6E0E8A5C}" type="datetimeFigureOut">
              <a:rPr lang="en-US" smtClean="0"/>
              <a:t>10/20/2022</a:t>
            </a:fld>
            <a:endParaRPr lang="en-US"/>
          </a:p>
        </p:txBody>
      </p:sp>
      <p:sp>
        <p:nvSpPr>
          <p:cNvPr id="8" name="Footer Placeholder 7">
            <a:extLst>
              <a:ext uri="{FF2B5EF4-FFF2-40B4-BE49-F238E27FC236}">
                <a16:creationId xmlns:a16="http://schemas.microsoft.com/office/drawing/2014/main" id="{49711862-C816-5645-848E-71977B8CFA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9B6493-8215-E445-A6C3-5D8FC1B05A6B}"/>
              </a:ext>
            </a:extLst>
          </p:cNvPr>
          <p:cNvSpPr>
            <a:spLocks noGrp="1"/>
          </p:cNvSpPr>
          <p:nvPr>
            <p:ph type="sldNum" sz="quarter" idx="12"/>
          </p:nvPr>
        </p:nvSpPr>
        <p:spPr/>
        <p:txBody>
          <a:bodyPr/>
          <a:lstStyle/>
          <a:p>
            <a:fld id="{2DA80CEE-7A4E-E742-A6BA-D939CE8F19B9}" type="slidenum">
              <a:rPr lang="en-US" smtClean="0"/>
              <a:t>‹#›</a:t>
            </a:fld>
            <a:endParaRPr lang="en-US"/>
          </a:p>
        </p:txBody>
      </p:sp>
    </p:spTree>
    <p:extLst>
      <p:ext uri="{BB962C8B-B14F-4D97-AF65-F5344CB8AC3E}">
        <p14:creationId xmlns:p14="http://schemas.microsoft.com/office/powerpoint/2010/main" val="3269661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BCD11-4E02-C44F-8EBF-329AFF1DA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1DEDFE-A4D5-3D4D-97FA-58E6F405F9F4}"/>
              </a:ext>
            </a:extLst>
          </p:cNvPr>
          <p:cNvSpPr>
            <a:spLocks noGrp="1"/>
          </p:cNvSpPr>
          <p:nvPr>
            <p:ph type="dt" sz="half" idx="10"/>
          </p:nvPr>
        </p:nvSpPr>
        <p:spPr/>
        <p:txBody>
          <a:bodyPr/>
          <a:lstStyle/>
          <a:p>
            <a:fld id="{477C8A22-D713-A441-B6F8-31CC6E0E8A5C}" type="datetimeFigureOut">
              <a:rPr lang="en-US" smtClean="0"/>
              <a:t>10/20/2022</a:t>
            </a:fld>
            <a:endParaRPr lang="en-US"/>
          </a:p>
        </p:txBody>
      </p:sp>
      <p:sp>
        <p:nvSpPr>
          <p:cNvPr id="4" name="Footer Placeholder 3">
            <a:extLst>
              <a:ext uri="{FF2B5EF4-FFF2-40B4-BE49-F238E27FC236}">
                <a16:creationId xmlns:a16="http://schemas.microsoft.com/office/drawing/2014/main" id="{7AC0E012-91EE-B648-B7DA-399B83501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1F32CF-A619-9C40-800E-3D2B45889693}"/>
              </a:ext>
            </a:extLst>
          </p:cNvPr>
          <p:cNvSpPr>
            <a:spLocks noGrp="1"/>
          </p:cNvSpPr>
          <p:nvPr>
            <p:ph type="sldNum" sz="quarter" idx="12"/>
          </p:nvPr>
        </p:nvSpPr>
        <p:spPr/>
        <p:txBody>
          <a:bodyPr/>
          <a:lstStyle/>
          <a:p>
            <a:fld id="{2DA80CEE-7A4E-E742-A6BA-D939CE8F19B9}" type="slidenum">
              <a:rPr lang="en-US" smtClean="0"/>
              <a:t>‹#›</a:t>
            </a:fld>
            <a:endParaRPr lang="en-US"/>
          </a:p>
        </p:txBody>
      </p:sp>
    </p:spTree>
    <p:extLst>
      <p:ext uri="{BB962C8B-B14F-4D97-AF65-F5344CB8AC3E}">
        <p14:creationId xmlns:p14="http://schemas.microsoft.com/office/powerpoint/2010/main" val="3220294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3DD80-0271-0B4C-83DE-01D93718DEF3}"/>
              </a:ext>
            </a:extLst>
          </p:cNvPr>
          <p:cNvSpPr>
            <a:spLocks noGrp="1"/>
          </p:cNvSpPr>
          <p:nvPr>
            <p:ph type="dt" sz="half" idx="10"/>
          </p:nvPr>
        </p:nvSpPr>
        <p:spPr/>
        <p:txBody>
          <a:bodyPr/>
          <a:lstStyle/>
          <a:p>
            <a:fld id="{477C8A22-D713-A441-B6F8-31CC6E0E8A5C}" type="datetimeFigureOut">
              <a:rPr lang="en-US" smtClean="0"/>
              <a:t>10/20/2022</a:t>
            </a:fld>
            <a:endParaRPr lang="en-US"/>
          </a:p>
        </p:txBody>
      </p:sp>
      <p:sp>
        <p:nvSpPr>
          <p:cNvPr id="3" name="Footer Placeholder 2">
            <a:extLst>
              <a:ext uri="{FF2B5EF4-FFF2-40B4-BE49-F238E27FC236}">
                <a16:creationId xmlns:a16="http://schemas.microsoft.com/office/drawing/2014/main" id="{81A07F53-15D2-4B47-9AB5-201D41F094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F141B-2510-DB46-B49A-E9931B1C017B}"/>
              </a:ext>
            </a:extLst>
          </p:cNvPr>
          <p:cNvSpPr>
            <a:spLocks noGrp="1"/>
          </p:cNvSpPr>
          <p:nvPr>
            <p:ph type="sldNum" sz="quarter" idx="12"/>
          </p:nvPr>
        </p:nvSpPr>
        <p:spPr/>
        <p:txBody>
          <a:bodyPr/>
          <a:lstStyle/>
          <a:p>
            <a:fld id="{2DA80CEE-7A4E-E742-A6BA-D939CE8F19B9}" type="slidenum">
              <a:rPr lang="en-US" smtClean="0"/>
              <a:t>‹#›</a:t>
            </a:fld>
            <a:endParaRPr lang="en-US"/>
          </a:p>
        </p:txBody>
      </p:sp>
    </p:spTree>
    <p:extLst>
      <p:ext uri="{BB962C8B-B14F-4D97-AF65-F5344CB8AC3E}">
        <p14:creationId xmlns:p14="http://schemas.microsoft.com/office/powerpoint/2010/main" val="811899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2014-9C73-CA43-A80B-BA81A35C09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8F1F76-52A4-294E-A575-2BEC45BBC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92A506-EC76-5846-A013-7804A0EF3A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B899CD-E294-9C49-9C4F-7CB515E14326}"/>
              </a:ext>
            </a:extLst>
          </p:cNvPr>
          <p:cNvSpPr>
            <a:spLocks noGrp="1"/>
          </p:cNvSpPr>
          <p:nvPr>
            <p:ph type="dt" sz="half" idx="10"/>
          </p:nvPr>
        </p:nvSpPr>
        <p:spPr/>
        <p:txBody>
          <a:bodyPr/>
          <a:lstStyle/>
          <a:p>
            <a:fld id="{477C8A22-D713-A441-B6F8-31CC6E0E8A5C}" type="datetimeFigureOut">
              <a:rPr lang="en-US" smtClean="0"/>
              <a:t>10/20/2022</a:t>
            </a:fld>
            <a:endParaRPr lang="en-US"/>
          </a:p>
        </p:txBody>
      </p:sp>
      <p:sp>
        <p:nvSpPr>
          <p:cNvPr id="6" name="Footer Placeholder 5">
            <a:extLst>
              <a:ext uri="{FF2B5EF4-FFF2-40B4-BE49-F238E27FC236}">
                <a16:creationId xmlns:a16="http://schemas.microsoft.com/office/drawing/2014/main" id="{06CB6A13-4A83-E34E-9881-1B9BBF396A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7E0594-94C9-6343-A448-7BEE22BCD953}"/>
              </a:ext>
            </a:extLst>
          </p:cNvPr>
          <p:cNvSpPr>
            <a:spLocks noGrp="1"/>
          </p:cNvSpPr>
          <p:nvPr>
            <p:ph type="sldNum" sz="quarter" idx="12"/>
          </p:nvPr>
        </p:nvSpPr>
        <p:spPr/>
        <p:txBody>
          <a:bodyPr/>
          <a:lstStyle/>
          <a:p>
            <a:fld id="{2DA80CEE-7A4E-E742-A6BA-D939CE8F19B9}" type="slidenum">
              <a:rPr lang="en-US" smtClean="0"/>
              <a:t>‹#›</a:t>
            </a:fld>
            <a:endParaRPr lang="en-US"/>
          </a:p>
        </p:txBody>
      </p:sp>
    </p:spTree>
    <p:extLst>
      <p:ext uri="{BB962C8B-B14F-4D97-AF65-F5344CB8AC3E}">
        <p14:creationId xmlns:p14="http://schemas.microsoft.com/office/powerpoint/2010/main" val="748703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615B9-4F9C-A746-8CE3-4BF7C7A4F5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B8DBF5-2A98-A846-A53C-B9DD6F537E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80CE08-66CD-1B48-AE82-BFF9CE840C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DA0E79-D173-0D41-AB03-41169C28EC59}"/>
              </a:ext>
            </a:extLst>
          </p:cNvPr>
          <p:cNvSpPr>
            <a:spLocks noGrp="1"/>
          </p:cNvSpPr>
          <p:nvPr>
            <p:ph type="dt" sz="half" idx="10"/>
          </p:nvPr>
        </p:nvSpPr>
        <p:spPr/>
        <p:txBody>
          <a:bodyPr/>
          <a:lstStyle/>
          <a:p>
            <a:fld id="{477C8A22-D713-A441-B6F8-31CC6E0E8A5C}" type="datetimeFigureOut">
              <a:rPr lang="en-US" smtClean="0"/>
              <a:t>10/20/2022</a:t>
            </a:fld>
            <a:endParaRPr lang="en-US"/>
          </a:p>
        </p:txBody>
      </p:sp>
      <p:sp>
        <p:nvSpPr>
          <p:cNvPr id="6" name="Footer Placeholder 5">
            <a:extLst>
              <a:ext uri="{FF2B5EF4-FFF2-40B4-BE49-F238E27FC236}">
                <a16:creationId xmlns:a16="http://schemas.microsoft.com/office/drawing/2014/main" id="{15D383FF-96AB-954B-88DE-A5F90C7DFD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177A3-8892-ED4B-AFFB-FEA7DF29C2EE}"/>
              </a:ext>
            </a:extLst>
          </p:cNvPr>
          <p:cNvSpPr>
            <a:spLocks noGrp="1"/>
          </p:cNvSpPr>
          <p:nvPr>
            <p:ph type="sldNum" sz="quarter" idx="12"/>
          </p:nvPr>
        </p:nvSpPr>
        <p:spPr/>
        <p:txBody>
          <a:bodyPr/>
          <a:lstStyle/>
          <a:p>
            <a:fld id="{2DA80CEE-7A4E-E742-A6BA-D939CE8F19B9}" type="slidenum">
              <a:rPr lang="en-US" smtClean="0"/>
              <a:t>‹#›</a:t>
            </a:fld>
            <a:endParaRPr lang="en-US"/>
          </a:p>
        </p:txBody>
      </p:sp>
    </p:spTree>
    <p:extLst>
      <p:ext uri="{BB962C8B-B14F-4D97-AF65-F5344CB8AC3E}">
        <p14:creationId xmlns:p14="http://schemas.microsoft.com/office/powerpoint/2010/main" val="4200331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664635" y="134471"/>
            <a:ext cx="10075084"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728701E-CAF4-4159-9B3E-41C86DFFA30D}"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297582"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664692" y="1129554"/>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ct val="0"/>
              </a:spcBef>
              <a:spcAft>
                <a:spcPts val="0"/>
              </a:spcAft>
              <a:buClrTx/>
              <a:buSzTx/>
              <a:buFontTx/>
              <a:buNone/>
              <a:tabLst/>
              <a:defRPr/>
            </a:pPr>
            <a:r>
              <a:rPr lang="en-US"/>
              <a:t>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FD68C-E13A-A74B-A262-E333EB720A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98CC01-8969-EC4D-8214-D0CF79281B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6B8F6-E140-9341-AFEE-794C64EF382D}"/>
              </a:ext>
            </a:extLst>
          </p:cNvPr>
          <p:cNvSpPr>
            <a:spLocks noGrp="1"/>
          </p:cNvSpPr>
          <p:nvPr>
            <p:ph type="dt" sz="half" idx="10"/>
          </p:nvPr>
        </p:nvSpPr>
        <p:spPr/>
        <p:txBody>
          <a:bodyPr/>
          <a:lstStyle/>
          <a:p>
            <a:fld id="{477C8A22-D713-A441-B6F8-31CC6E0E8A5C}" type="datetimeFigureOut">
              <a:rPr lang="en-US" smtClean="0"/>
              <a:t>10/20/2022</a:t>
            </a:fld>
            <a:endParaRPr lang="en-US"/>
          </a:p>
        </p:txBody>
      </p:sp>
      <p:sp>
        <p:nvSpPr>
          <p:cNvPr id="5" name="Footer Placeholder 4">
            <a:extLst>
              <a:ext uri="{FF2B5EF4-FFF2-40B4-BE49-F238E27FC236}">
                <a16:creationId xmlns:a16="http://schemas.microsoft.com/office/drawing/2014/main" id="{781FFF90-A61A-E444-9DAB-1A60A9BEC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6C430-275E-6846-AFA1-53E2F90311A0}"/>
              </a:ext>
            </a:extLst>
          </p:cNvPr>
          <p:cNvSpPr>
            <a:spLocks noGrp="1"/>
          </p:cNvSpPr>
          <p:nvPr>
            <p:ph type="sldNum" sz="quarter" idx="12"/>
          </p:nvPr>
        </p:nvSpPr>
        <p:spPr/>
        <p:txBody>
          <a:bodyPr/>
          <a:lstStyle/>
          <a:p>
            <a:fld id="{2DA80CEE-7A4E-E742-A6BA-D939CE8F19B9}" type="slidenum">
              <a:rPr lang="en-US" smtClean="0"/>
              <a:t>‹#›</a:t>
            </a:fld>
            <a:endParaRPr lang="en-US"/>
          </a:p>
        </p:txBody>
      </p:sp>
    </p:spTree>
    <p:extLst>
      <p:ext uri="{BB962C8B-B14F-4D97-AF65-F5344CB8AC3E}">
        <p14:creationId xmlns:p14="http://schemas.microsoft.com/office/powerpoint/2010/main" val="1891194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CBED02-A510-A740-948E-73E56CAB61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6DEBFB-178B-8A4A-93E3-2D06CE85AF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B6983-DF3D-B14A-8B80-E418967C730B}"/>
              </a:ext>
            </a:extLst>
          </p:cNvPr>
          <p:cNvSpPr>
            <a:spLocks noGrp="1"/>
          </p:cNvSpPr>
          <p:nvPr>
            <p:ph type="dt" sz="half" idx="10"/>
          </p:nvPr>
        </p:nvSpPr>
        <p:spPr/>
        <p:txBody>
          <a:bodyPr/>
          <a:lstStyle/>
          <a:p>
            <a:fld id="{477C8A22-D713-A441-B6F8-31CC6E0E8A5C}" type="datetimeFigureOut">
              <a:rPr lang="en-US" smtClean="0"/>
              <a:t>10/20/2022</a:t>
            </a:fld>
            <a:endParaRPr lang="en-US"/>
          </a:p>
        </p:txBody>
      </p:sp>
      <p:sp>
        <p:nvSpPr>
          <p:cNvPr id="5" name="Footer Placeholder 4">
            <a:extLst>
              <a:ext uri="{FF2B5EF4-FFF2-40B4-BE49-F238E27FC236}">
                <a16:creationId xmlns:a16="http://schemas.microsoft.com/office/drawing/2014/main" id="{CCD6CA79-4390-0B44-AD11-D12010C76B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C0AC1-FDDC-B344-B138-C1D234B0F66F}"/>
              </a:ext>
            </a:extLst>
          </p:cNvPr>
          <p:cNvSpPr>
            <a:spLocks noGrp="1"/>
          </p:cNvSpPr>
          <p:nvPr>
            <p:ph type="sldNum" sz="quarter" idx="12"/>
          </p:nvPr>
        </p:nvSpPr>
        <p:spPr/>
        <p:txBody>
          <a:bodyPr/>
          <a:lstStyle/>
          <a:p>
            <a:fld id="{2DA80CEE-7A4E-E742-A6BA-D939CE8F19B9}" type="slidenum">
              <a:rPr lang="en-US" smtClean="0"/>
              <a:t>‹#›</a:t>
            </a:fld>
            <a:endParaRPr lang="en-US"/>
          </a:p>
        </p:txBody>
      </p:sp>
    </p:spTree>
    <p:extLst>
      <p:ext uri="{BB962C8B-B14F-4D97-AF65-F5344CB8AC3E}">
        <p14:creationId xmlns:p14="http://schemas.microsoft.com/office/powerpoint/2010/main" val="3470759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624668"/>
            <a:ext cx="53848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6400800" y="5562601"/>
            <a:ext cx="5384800" cy="748553"/>
          </a:xfrm>
        </p:spPr>
        <p:txBody>
          <a:bodyPr>
            <a:normAutofit/>
          </a:bodyPr>
          <a:lstStyle>
            <a:lvl1pPr marL="0" indent="0" algn="l">
              <a:spcBef>
                <a:spcPts val="300"/>
              </a:spcBef>
              <a:buNone/>
              <a:defRPr sz="1400">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400801" y="6425642"/>
            <a:ext cx="1643529" cy="365125"/>
          </a:xfrm>
        </p:spPr>
        <p:txBody>
          <a:bodyPr/>
          <a:lstStyle>
            <a:lvl1pPr algn="l">
              <a:defRPr/>
            </a:lvl1pPr>
          </a:lstStyle>
          <a:p>
            <a:fld id="{D728701E-CAF4-4159-9B3E-41C86DFFA30D}" type="datetimeFigureOut">
              <a:rPr lang="en-US" smtClean="0"/>
              <a:t>10/20/2022</a:t>
            </a:fld>
            <a:endParaRPr lang="en-US"/>
          </a:p>
        </p:txBody>
      </p:sp>
      <p:sp>
        <p:nvSpPr>
          <p:cNvPr id="5" name="Footer Placeholder 4"/>
          <p:cNvSpPr>
            <a:spLocks noGrp="1"/>
          </p:cNvSpPr>
          <p:nvPr>
            <p:ph type="ftr" sz="quarter" idx="11"/>
          </p:nvPr>
        </p:nvSpPr>
        <p:spPr>
          <a:xfrm>
            <a:off x="8414873" y="6425642"/>
            <a:ext cx="3490260" cy="365125"/>
          </a:xfrm>
        </p:spPr>
        <p:txBody>
          <a:bodyPr/>
          <a:lstStyle>
            <a:lvl1pPr algn="r">
              <a:defRPr/>
            </a:lvl1pPr>
          </a:lstStyle>
          <a:p>
            <a:endParaRPr lang="en-US"/>
          </a:p>
        </p:txBody>
      </p:sp>
      <p:sp>
        <p:nvSpPr>
          <p:cNvPr id="7" name="Rectangle 6"/>
          <p:cNvSpPr/>
          <p:nvPr/>
        </p:nvSpPr>
        <p:spPr>
          <a:xfrm>
            <a:off x="376767" y="228600"/>
            <a:ext cx="5647268"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8" name="Rectangle 7"/>
          <p:cNvSpPr/>
          <p:nvPr/>
        </p:nvSpPr>
        <p:spPr>
          <a:xfrm>
            <a:off x="9069919"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Rectangle 9"/>
          <p:cNvSpPr/>
          <p:nvPr/>
        </p:nvSpPr>
        <p:spPr>
          <a:xfrm>
            <a:off x="6165851" y="237744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3" name="Picture Placeholder 12"/>
          <p:cNvSpPr>
            <a:spLocks noGrp="1"/>
          </p:cNvSpPr>
          <p:nvPr>
            <p:ph type="pic" sz="quarter" idx="12"/>
          </p:nvPr>
        </p:nvSpPr>
        <p:spPr>
          <a:xfrm>
            <a:off x="6165851" y="228600"/>
            <a:ext cx="27432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3"/>
          </p:nvPr>
        </p:nvSpPr>
        <p:spPr>
          <a:xfrm>
            <a:off x="9069919" y="2377440"/>
            <a:ext cx="2743200" cy="2039112"/>
          </a:xfrm>
        </p:spPr>
        <p:txBody>
          <a:bodyPr/>
          <a:lstStyle>
            <a:lvl1pPr>
              <a:buNone/>
              <a:defRPr/>
            </a:lvl1pPr>
          </a:lstStyle>
          <a:p>
            <a:r>
              <a:rPr lang="en-US"/>
              <a:t>Click icon to add picture</a:t>
            </a:r>
            <a:endParaRPr/>
          </a:p>
        </p:txBody>
      </p:sp>
      <p:sp>
        <p:nvSpPr>
          <p:cNvPr id="16" name="Text Placeholder 3"/>
          <p:cNvSpPr>
            <a:spLocks noGrp="1"/>
          </p:cNvSpPr>
          <p:nvPr>
            <p:ph type="body" sz="half" idx="2"/>
          </p:nvPr>
        </p:nvSpPr>
        <p:spPr>
          <a:xfrm>
            <a:off x="1143001" y="1779496"/>
            <a:ext cx="41148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Edit Master text styles</a:t>
            </a:r>
          </a:p>
        </p:txBody>
      </p:sp>
      <p:sp>
        <p:nvSpPr>
          <p:cNvPr id="15" name="TextBox 14"/>
          <p:cNvSpPr txBox="1"/>
          <p:nvPr/>
        </p:nvSpPr>
        <p:spPr>
          <a:xfrm>
            <a:off x="566523" y="174814"/>
            <a:ext cx="55107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878543" y="228600"/>
            <a:ext cx="1093457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3048000" y="3124202"/>
            <a:ext cx="75184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3048000" y="4495802"/>
            <a:ext cx="7518400" cy="1500187"/>
          </a:xfrm>
        </p:spPr>
        <p:txBody>
          <a:bodyPr anchor="t" anchorCtr="0">
            <a:normAutofit/>
          </a:bodyPr>
          <a:lstStyle>
            <a:lvl1pPr marL="0" indent="0">
              <a:spcBef>
                <a:spcPts val="300"/>
              </a:spcBef>
              <a:buNone/>
              <a:defRPr sz="1400" cap="none" baseline="0">
                <a:solidFill>
                  <a:schemeClr val="bg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8542" y="6248776"/>
            <a:ext cx="1966260" cy="365125"/>
          </a:xfrm>
        </p:spPr>
        <p:txBody>
          <a:bodyPr/>
          <a:lstStyle>
            <a:lvl1pPr algn="l">
              <a:defRPr>
                <a:solidFill>
                  <a:schemeClr val="bg1"/>
                </a:solidFill>
              </a:defRPr>
            </a:lvl1pPr>
          </a:lstStyle>
          <a:p>
            <a:fld id="{D728701E-CAF4-4159-9B3E-41C86DFFA30D}" type="datetimeFigureOut">
              <a:rPr lang="en-US" smtClean="0"/>
              <a:t>10/20/2022</a:t>
            </a:fld>
            <a:endParaRPr lang="en-US"/>
          </a:p>
        </p:txBody>
      </p:sp>
      <p:sp>
        <p:nvSpPr>
          <p:cNvPr id="5" name="Footer Placeholder 4"/>
          <p:cNvSpPr>
            <a:spLocks noGrp="1"/>
          </p:cNvSpPr>
          <p:nvPr>
            <p:ph type="ftr" sz="quarter" idx="11"/>
          </p:nvPr>
        </p:nvSpPr>
        <p:spPr>
          <a:xfrm>
            <a:off x="3048000" y="6248776"/>
            <a:ext cx="75184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11074402" y="6248776"/>
            <a:ext cx="738719" cy="365125"/>
          </a:xfrm>
        </p:spPr>
        <p:txBody>
          <a:bodyPr/>
          <a:lstStyle/>
          <a:p>
            <a:fld id="{162F1D00-BD13-4404-86B0-79703945A0A7}" type="slidenum">
              <a:rPr lang="en-US" smtClean="0"/>
              <a:t>‹#›</a:t>
            </a:fld>
            <a:endParaRPr lang="en-US"/>
          </a:p>
        </p:txBody>
      </p:sp>
      <p:sp>
        <p:nvSpPr>
          <p:cNvPr id="8" name="TextBox 7"/>
          <p:cNvSpPr txBox="1"/>
          <p:nvPr/>
        </p:nvSpPr>
        <p:spPr>
          <a:xfrm>
            <a:off x="2671483" y="3110756"/>
            <a:ext cx="34787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381002" y="228600"/>
            <a:ext cx="283633"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TextBox 9"/>
          <p:cNvSpPr txBox="1"/>
          <p:nvPr/>
        </p:nvSpPr>
        <p:spPr>
          <a:xfrm>
            <a:off x="297582"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2" y="1985964"/>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5866505" y="1985964"/>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D728701E-CAF4-4159-9B3E-41C86DFFA30D}"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2" name="TextBox 11"/>
          <p:cNvSpPr txBox="1"/>
          <p:nvPr/>
        </p:nvSpPr>
        <p:spPr>
          <a:xfrm>
            <a:off x="297582"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67"/>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Placeholder 5"/>
          <p:cNvSpPr>
            <a:spLocks noGrp="1"/>
          </p:cNvSpPr>
          <p:nvPr>
            <p:ph sz="quarter" idx="4"/>
          </p:nvPr>
        </p:nvSpPr>
        <p:spPr>
          <a:xfrm>
            <a:off x="5866505" y="2447367"/>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D728701E-CAF4-4159-9B3E-41C86DFFA30D}" type="datetimeFigureOut">
              <a:rPr lang="en-US" smtClean="0"/>
              <a:t>10/20/2022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2F1D00-BD13-4404-86B0-79703945A0A7}" type="slidenum">
              <a:rPr lang="en-US" smtClean="0"/>
              <a:t>‹#›</a:t>
            </a:fld>
            <a:endParaRPr lang="en-US"/>
          </a:p>
        </p:txBody>
      </p:sp>
      <p:sp>
        <p:nvSpPr>
          <p:cNvPr id="3" name="Text Placeholder 2"/>
          <p:cNvSpPr>
            <a:spLocks noGrp="1"/>
          </p:cNvSpPr>
          <p:nvPr>
            <p:ph type="body" idx="1"/>
          </p:nvPr>
        </p:nvSpPr>
        <p:spPr>
          <a:xfrm>
            <a:off x="663388" y="2070849"/>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5" name="Text Placeholder 4"/>
          <p:cNvSpPr>
            <a:spLocks noGrp="1"/>
          </p:cNvSpPr>
          <p:nvPr>
            <p:ph type="body" sz="quarter" idx="3"/>
          </p:nvPr>
        </p:nvSpPr>
        <p:spPr>
          <a:xfrm>
            <a:off x="5866505" y="2070849"/>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97582"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2" y="1985963"/>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D728701E-CAF4-4159-9B3E-41C86DFFA30D}"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664692" y="4164965"/>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Rectangle 13"/>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5" name="Slide Number Placeholder 6"/>
          <p:cNvSpPr>
            <a:spLocks noGrp="1"/>
          </p:cNvSpPr>
          <p:nvPr>
            <p:ph type="sldNum" sz="quarter" idx="12"/>
          </p:nvPr>
        </p:nvSpPr>
        <p:spPr>
          <a:xfrm>
            <a:off x="11074402" y="242236"/>
            <a:ext cx="738719" cy="365125"/>
          </a:xfrm>
        </p:spPr>
        <p:txBody>
          <a:bodyPr/>
          <a:lstStyle/>
          <a:p>
            <a:fld id="{162F1D00-BD13-4404-86B0-79703945A0A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TextBox 9"/>
          <p:cNvSpPr txBox="1"/>
          <p:nvPr/>
        </p:nvSpPr>
        <p:spPr>
          <a:xfrm>
            <a:off x="297582"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5880100" y="1985963"/>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D728701E-CAF4-4159-9B3E-41C86DFFA30D}"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1" name="Content Placeholder 2"/>
          <p:cNvSpPr>
            <a:spLocks noGrp="1"/>
          </p:cNvSpPr>
          <p:nvPr>
            <p:ph sz="half" idx="15"/>
          </p:nvPr>
        </p:nvSpPr>
        <p:spPr>
          <a:xfrm>
            <a:off x="664692" y="1985964"/>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2"/>
          <p:cNvSpPr>
            <a:spLocks noGrp="1"/>
          </p:cNvSpPr>
          <p:nvPr>
            <p:ph sz="half" idx="16"/>
          </p:nvPr>
        </p:nvSpPr>
        <p:spPr>
          <a:xfrm>
            <a:off x="5880100" y="4169664"/>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635" y="484095"/>
            <a:ext cx="10075084"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64635" y="1981202"/>
            <a:ext cx="10075084" cy="4144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9060329" y="6423587"/>
            <a:ext cx="28448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D728701E-CAF4-4159-9B3E-41C86DFFA30D}" type="datetimeFigureOut">
              <a:rPr lang="en-US" smtClean="0"/>
              <a:t>10/20/2022</a:t>
            </a:fld>
            <a:endParaRPr lang="en-US"/>
          </a:p>
        </p:txBody>
      </p:sp>
      <p:sp>
        <p:nvSpPr>
          <p:cNvPr id="5" name="Footer Placeholder 4"/>
          <p:cNvSpPr>
            <a:spLocks noGrp="1"/>
          </p:cNvSpPr>
          <p:nvPr>
            <p:ph type="ftr" sz="quarter" idx="3"/>
          </p:nvPr>
        </p:nvSpPr>
        <p:spPr>
          <a:xfrm>
            <a:off x="268942" y="6423587"/>
            <a:ext cx="816386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1074402" y="242236"/>
            <a:ext cx="738719" cy="365125"/>
          </a:xfrm>
          <a:prstGeom prst="rect">
            <a:avLst/>
          </a:prstGeom>
        </p:spPr>
        <p:txBody>
          <a:bodyPr vert="horz" lIns="91440" tIns="45720" rIns="91440" bIns="45720" rtlCol="0" anchor="ctr"/>
          <a:lstStyle>
            <a:lvl1pPr algn="r">
              <a:defRPr sz="1400">
                <a:solidFill>
                  <a:schemeClr val="bg1"/>
                </a:solidFill>
              </a:defRPr>
            </a:lvl1pPr>
          </a:lstStyle>
          <a:p>
            <a:fld id="{162F1D00-BD13-4404-86B0-79703945A0A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377" rtl="0" eaLnBrk="1" latinLnBrk="0" hangingPunct="1">
        <a:spcBef>
          <a:spcPct val="0"/>
        </a:spcBef>
        <a:buNone/>
        <a:defRPr sz="3600" b="0" kern="1200">
          <a:solidFill>
            <a:schemeClr val="accent1"/>
          </a:solidFill>
          <a:latin typeface="+mj-lt"/>
          <a:ea typeface="+mj-ea"/>
          <a:cs typeface="+mj-cs"/>
        </a:defRPr>
      </a:lvl1pPr>
    </p:titleStyle>
    <p:bodyStyle>
      <a:lvl1pPr marL="228594" indent="-228594" algn="l" defTabSz="914377"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189" indent="-228594" algn="l" defTabSz="914377"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783" indent="-228594" algn="l" defTabSz="914377"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377" indent="-228594" algn="l" defTabSz="914377"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2971" indent="-228594" algn="l" defTabSz="914377"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16" indent="-228594" algn="l" defTabSz="914377"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35" indent="-228594" algn="l" defTabSz="914377"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42" indent="-228594" algn="l" defTabSz="914377"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349" indent="-228594" algn="l" defTabSz="914377"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E4F5BE-DE81-A145-9ECC-4707DE8B0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99FD49-CA72-1E44-8708-B72F887F58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77B79-0729-9A40-A366-04D8D34C1B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7C8A22-D713-A441-B6F8-31CC6E0E8A5C}" type="datetimeFigureOut">
              <a:rPr lang="en-US" smtClean="0"/>
              <a:t>10/20/2022</a:t>
            </a:fld>
            <a:endParaRPr lang="en-US"/>
          </a:p>
        </p:txBody>
      </p:sp>
      <p:sp>
        <p:nvSpPr>
          <p:cNvPr id="5" name="Footer Placeholder 4">
            <a:extLst>
              <a:ext uri="{FF2B5EF4-FFF2-40B4-BE49-F238E27FC236}">
                <a16:creationId xmlns:a16="http://schemas.microsoft.com/office/drawing/2014/main" id="{0E7E2F09-E45F-7F47-B5F0-36836E504F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302CFB-59F2-D047-A7B4-7A33EC671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80CEE-7A4E-E742-A6BA-D939CE8F19B9}" type="slidenum">
              <a:rPr lang="en-US" smtClean="0"/>
              <a:t>‹#›</a:t>
            </a:fld>
            <a:endParaRPr lang="en-US"/>
          </a:p>
        </p:txBody>
      </p:sp>
    </p:spTree>
    <p:extLst>
      <p:ext uri="{BB962C8B-B14F-4D97-AF65-F5344CB8AC3E}">
        <p14:creationId xmlns:p14="http://schemas.microsoft.com/office/powerpoint/2010/main" val="2377545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www.freedomrequireswings.com/2013/09/5-tips-for-lgbt-students.html" TargetMode="External"/><Relationship Id="rId2" Type="http://schemas.openxmlformats.org/officeDocument/2006/relationships/image" Target="../media/image9.jpeg"/><Relationship Id="rId1" Type="http://schemas.openxmlformats.org/officeDocument/2006/relationships/slideLayout" Target="../slideLayouts/slideLayout22.xml"/><Relationship Id="rId6" Type="http://schemas.openxmlformats.org/officeDocument/2006/relationships/hyperlink" Target="https://creativecommons.org/licenses/by-nc-nd/3.0/" TargetMode="External"/><Relationship Id="rId5" Type="http://schemas.openxmlformats.org/officeDocument/2006/relationships/hyperlink" Target="https://www.google.com/search?gs_ssp=eJzj4tVP1zc0TDbOLaxKMykyYLRSNaiwMEhJMk81MjeytEg1S0sytzKoMDa3tEwyN042sLA0MUuxMPbiLC4pTcnMV7A0AQBXRBIg&amp;q=studio+94&amp;rlz=1C1GCEU_enUS821US821&amp;oq=studio+94&amp;aqs=chrome.1.0i131i355i433i512j46i131i175i199i433i512j0i512l4j46i175i199i512j0i512j46i175i199i512l2.4367j0j7&amp;sourceid=chrome&amp;ie=UTF-8&amp;safe=active&amp;ssui=on" TargetMode="External"/><Relationship Id="rId4" Type="http://schemas.openxmlformats.org/officeDocument/2006/relationships/hyperlink" Target="https://www.jostens.com/apps/store/ybAdDesigner/1383742/-/2021081613350315782/CATALOG_SHOP/"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mailto:moongradservices@gmail.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vmhs.ne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user.totalregistration.net/PSAT/053004"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californiacolleges.ed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californiacolleges.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7711" y="733504"/>
            <a:ext cx="4446592" cy="1962149"/>
          </a:xfrm>
        </p:spPr>
        <p:txBody>
          <a:bodyPr>
            <a:normAutofit fontScale="90000"/>
          </a:bodyPr>
          <a:lstStyle/>
          <a:p>
            <a:r>
              <a:rPr lang="en-US">
                <a:solidFill>
                  <a:schemeClr val="bg1"/>
                </a:solidFill>
              </a:rPr>
              <a:t>Senior – Junior Parent Night </a:t>
            </a:r>
            <a:br>
              <a:rPr lang="en-US">
                <a:solidFill>
                  <a:schemeClr val="bg1"/>
                </a:solidFill>
              </a:rPr>
            </a:br>
            <a:br>
              <a:rPr lang="en-US">
                <a:solidFill>
                  <a:schemeClr val="bg1"/>
                </a:solidFill>
              </a:rPr>
            </a:br>
            <a:r>
              <a:rPr lang="en-US">
                <a:solidFill>
                  <a:srgbClr val="B69F00"/>
                </a:solidFill>
              </a:rPr>
              <a:t>Preparing for Graduation and Beyond</a:t>
            </a:r>
          </a:p>
        </p:txBody>
      </p:sp>
      <p:sp>
        <p:nvSpPr>
          <p:cNvPr id="3" name="Subtitle 2"/>
          <p:cNvSpPr>
            <a:spLocks noGrp="1"/>
          </p:cNvSpPr>
          <p:nvPr>
            <p:ph type="subTitle" idx="1"/>
          </p:nvPr>
        </p:nvSpPr>
        <p:spPr>
          <a:xfrm>
            <a:off x="5226274" y="4763766"/>
            <a:ext cx="5240735" cy="1694675"/>
          </a:xfrm>
          <a:noFill/>
        </p:spPr>
        <p:txBody>
          <a:bodyPr vert="horz" lIns="91440" tIns="45720" rIns="91440" bIns="45720" rtlCol="0" anchor="t">
            <a:normAutofit/>
          </a:bodyPr>
          <a:lstStyle/>
          <a:p>
            <a:pPr algn="r"/>
            <a:r>
              <a:rPr lang="en-US" sz="2100"/>
              <a:t>Presented by:</a:t>
            </a:r>
          </a:p>
          <a:p>
            <a:pPr algn="r"/>
            <a:r>
              <a:rPr lang="en-US" sz="2100"/>
              <a:t>VMHS Counseling Department</a:t>
            </a:r>
          </a:p>
          <a:p>
            <a:pPr algn="r"/>
            <a:r>
              <a:rPr lang="en-US" sz="2100"/>
              <a:t>September 26, 2022</a:t>
            </a:r>
          </a:p>
          <a:p>
            <a:endParaRPr lang="en-US" sz="2100"/>
          </a:p>
        </p:txBody>
      </p:sp>
      <p:pic>
        <p:nvPicPr>
          <p:cNvPr id="4" name="Audio 3">
            <a:hlinkClick r:id="" action="ppaction://media"/>
            <a:extLst>
              <a:ext uri="{FF2B5EF4-FFF2-40B4-BE49-F238E27FC236}">
                <a16:creationId xmlns:a16="http://schemas.microsoft.com/office/drawing/2014/main" id="{AF20999E-0AE3-8049-A86A-63B23A7E7D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9338" y="6185338"/>
            <a:ext cx="520262" cy="520262"/>
          </a:xfrm>
          <a:prstGeom prst="rect">
            <a:avLst/>
          </a:prstGeom>
        </p:spPr>
      </p:pic>
    </p:spTree>
    <p:extLst>
      <p:ext uri="{BB962C8B-B14F-4D97-AF65-F5344CB8AC3E}">
        <p14:creationId xmlns:p14="http://schemas.microsoft.com/office/powerpoint/2010/main" val="780682571"/>
      </p:ext>
    </p:extLst>
  </p:cSld>
  <p:clrMapOvr>
    <a:masterClrMapping/>
  </p:clrMapOvr>
  <mc:AlternateContent xmlns:mc="http://schemas.openxmlformats.org/markup-compatibility/2006">
    <mc:Choice xmlns:p14="http://schemas.microsoft.com/office/powerpoint/2010/main" Requires="p14">
      <p:transition spd="slow" p14:dur="2000" advTm="15174"/>
    </mc:Choice>
    <mc:Fallback>
      <p:transition spd="slow" advTm="15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40BB4E-70F7-487B-8C44-62139D3835AF}"/>
              </a:ext>
            </a:extLst>
          </p:cNvPr>
          <p:cNvSpPr>
            <a:spLocks noGrp="1"/>
          </p:cNvSpPr>
          <p:nvPr>
            <p:ph type="title"/>
          </p:nvPr>
        </p:nvSpPr>
        <p:spPr>
          <a:xfrm>
            <a:off x="6513788" y="365125"/>
            <a:ext cx="4840010" cy="1807305"/>
          </a:xfrm>
        </p:spPr>
        <p:txBody>
          <a:bodyPr>
            <a:normAutofit/>
          </a:bodyPr>
          <a:lstStyle/>
          <a:p>
            <a:r>
              <a:rPr lang="en-US">
                <a:cs typeface="Calibri Light"/>
              </a:rPr>
              <a:t>Yearbook Info</a:t>
            </a:r>
            <a:endParaRPr lang="en-US"/>
          </a:p>
        </p:txBody>
      </p:sp>
      <p:pic>
        <p:nvPicPr>
          <p:cNvPr id="23" name="Picture 23" descr="A picture containing sky, bird, flying, flock&#10;&#10;Description automatically generated">
            <a:extLst>
              <a:ext uri="{FF2B5EF4-FFF2-40B4-BE49-F238E27FC236}">
                <a16:creationId xmlns:a16="http://schemas.microsoft.com/office/drawing/2014/main" id="{2E44CBA5-AB6D-4859-8AD6-E0D4AE03D5F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7469" r="35706"/>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CB067F2D-789A-438D-97E1-9980347736F2}"/>
              </a:ext>
            </a:extLst>
          </p:cNvPr>
          <p:cNvSpPr>
            <a:spLocks noGrp="1"/>
          </p:cNvSpPr>
          <p:nvPr>
            <p:ph idx="1"/>
          </p:nvPr>
        </p:nvSpPr>
        <p:spPr>
          <a:xfrm>
            <a:off x="4096408" y="1939160"/>
            <a:ext cx="7927424" cy="4999803"/>
          </a:xfrm>
        </p:spPr>
        <p:txBody>
          <a:bodyPr vert="horz" lIns="91440" tIns="45720" rIns="91440" bIns="45720" rtlCol="0" anchor="t">
            <a:normAutofit fontScale="92500" lnSpcReduction="20000"/>
          </a:bodyPr>
          <a:lstStyle/>
          <a:p>
            <a:r>
              <a:rPr lang="en-US" sz="2400">
                <a:ea typeface="+mn-lt"/>
                <a:cs typeface="+mn-lt"/>
              </a:rPr>
              <a:t>Currently for sale online &amp; at the bookkeepers' windows until we sell out (usually in April). Prices go up to $91 in January and $100 in February.</a:t>
            </a:r>
          </a:p>
          <a:p>
            <a:r>
              <a:rPr lang="en-US" sz="2400">
                <a:ea typeface="+mn-lt"/>
                <a:cs typeface="+mn-lt"/>
              </a:rPr>
              <a:t>Senior yearbook ads for class of 2023 grads are now available on the Jostens yearbook website: </a:t>
            </a:r>
            <a:r>
              <a:rPr lang="en-US" sz="2400">
                <a:ea typeface="+mn-lt"/>
                <a:cs typeface="+mn-lt"/>
                <a:hlinkClick r:id="rId4"/>
              </a:rPr>
              <a:t>https://www.jostens.com/apps/store/ybAdDesigner/1383742/-/2021081613350315782/CATALOG_SHOP/</a:t>
            </a:r>
            <a:endParaRPr lang="en-US" sz="2400">
              <a:cs typeface="Calibri" panose="020F0502020204030204"/>
            </a:endParaRPr>
          </a:p>
          <a:p>
            <a:r>
              <a:rPr lang="en-US" sz="2400">
                <a:ea typeface="+mn-lt"/>
                <a:cs typeface="+mn-lt"/>
              </a:rPr>
              <a:t>Ads are available in Full page, 1/2 page, 1/4 page and 1/8 page sizes.</a:t>
            </a:r>
          </a:p>
          <a:p>
            <a:r>
              <a:rPr lang="en-US" sz="2400">
                <a:ea typeface="+mn-lt"/>
                <a:cs typeface="+mn-lt"/>
              </a:rPr>
              <a:t> Prices vary depending on size. Earlybird prices are available through December. </a:t>
            </a:r>
            <a:endParaRPr lang="en-US" sz="2400">
              <a:cs typeface="Calibri"/>
            </a:endParaRPr>
          </a:p>
          <a:p>
            <a:r>
              <a:rPr lang="en-US" sz="2400">
                <a:ea typeface="+mn-lt"/>
                <a:cs typeface="+mn-lt"/>
              </a:rPr>
              <a:t>Ad sales end in February and are limited to space available.</a:t>
            </a:r>
            <a:endParaRPr lang="en-US" sz="2400">
              <a:cs typeface="Calibri"/>
            </a:endParaRPr>
          </a:p>
          <a:p>
            <a:r>
              <a:rPr lang="en-US" sz="2400">
                <a:ea typeface="+mn-lt"/>
                <a:cs typeface="+mn-lt"/>
              </a:rPr>
              <a:t>Don't wait! Reserve your ad today and save $$!</a:t>
            </a:r>
            <a:endParaRPr lang="en-US" sz="2400">
              <a:cs typeface="Calibri" panose="020F0502020204030204"/>
            </a:endParaRPr>
          </a:p>
          <a:p>
            <a:r>
              <a:rPr lang="en-US" sz="2400">
                <a:cs typeface="Calibri" panose="020F0502020204030204"/>
              </a:rPr>
              <a:t>All senior yearbook portraits are done ONLY through Studio 94 &amp; must be ta</a:t>
            </a:r>
            <a:r>
              <a:rPr lang="en-US" sz="2000">
                <a:cs typeface="Calibri" panose="020F0502020204030204"/>
              </a:rPr>
              <a:t>ken by the end of winter break to be included in the yearbook. </a:t>
            </a:r>
            <a:r>
              <a:rPr lang="en-US" sz="2000">
                <a:ea typeface="+mn-lt"/>
                <a:cs typeface="+mn-lt"/>
              </a:rPr>
              <a:t> </a:t>
            </a:r>
            <a:r>
              <a:rPr lang="en-US" sz="2000">
                <a:ea typeface="+mn-lt"/>
                <a:cs typeface="+mn-lt"/>
                <a:hlinkClick r:id="rId5"/>
              </a:rPr>
              <a:t>(951) 696-2002</a:t>
            </a:r>
            <a:endParaRPr lang="en-US" sz="2000">
              <a:cs typeface="Calibri" panose="020F0502020204030204"/>
            </a:endParaRPr>
          </a:p>
          <a:p>
            <a:endParaRPr lang="en-US" sz="1700">
              <a:cs typeface="Calibri" panose="020F0502020204030204"/>
            </a:endParaRPr>
          </a:p>
        </p:txBody>
      </p:sp>
      <p:sp>
        <p:nvSpPr>
          <p:cNvPr id="24" name="TextBox 23">
            <a:extLst>
              <a:ext uri="{FF2B5EF4-FFF2-40B4-BE49-F238E27FC236}">
                <a16:creationId xmlns:a16="http://schemas.microsoft.com/office/drawing/2014/main" id="{4FFBD3AA-9E9A-449A-ADAC-D52BFE2E4272}"/>
              </a:ext>
            </a:extLst>
          </p:cNvPr>
          <p:cNvSpPr txBox="1"/>
          <p:nvPr/>
        </p:nvSpPr>
        <p:spPr>
          <a:xfrm>
            <a:off x="9718246" y="665794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213269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4EAAE-0C94-F427-6976-C6027F53D7A8}"/>
              </a:ext>
            </a:extLst>
          </p:cNvPr>
          <p:cNvSpPr>
            <a:spLocks noGrp="1"/>
          </p:cNvSpPr>
          <p:nvPr>
            <p:ph type="title"/>
          </p:nvPr>
        </p:nvSpPr>
        <p:spPr>
          <a:xfrm>
            <a:off x="664635" y="484095"/>
            <a:ext cx="10075084" cy="1116106"/>
          </a:xfrm>
        </p:spPr>
        <p:txBody>
          <a:bodyPr vert="horz" lIns="91440" tIns="45720" rIns="91440" bIns="45720" rtlCol="0" anchor="t" anchorCtr="0">
            <a:normAutofit/>
          </a:bodyPr>
          <a:lstStyle/>
          <a:p>
            <a:pPr>
              <a:lnSpc>
                <a:spcPct val="90000"/>
              </a:lnSpc>
            </a:pPr>
            <a:r>
              <a:rPr lang="en-US"/>
              <a:t>Graduation: Thursday, June 1, 2023, </a:t>
            </a:r>
            <a:br>
              <a:rPr lang="en-US"/>
            </a:br>
            <a:r>
              <a:rPr lang="en-US"/>
              <a:t>6PM at the Bronco Stadium </a:t>
            </a:r>
          </a:p>
        </p:txBody>
      </p:sp>
      <p:pic>
        <p:nvPicPr>
          <p:cNvPr id="4" name="Picture 4" descr="A picture containing text&#10;&#10;Description automatically generated">
            <a:extLst>
              <a:ext uri="{FF2B5EF4-FFF2-40B4-BE49-F238E27FC236}">
                <a16:creationId xmlns:a16="http://schemas.microsoft.com/office/drawing/2014/main" id="{8F510CB8-857C-8214-73E8-E2CE7B84E920}"/>
              </a:ext>
            </a:extLst>
          </p:cNvPr>
          <p:cNvPicPr>
            <a:picLocks noGrp="1" noChangeAspect="1"/>
          </p:cNvPicPr>
          <p:nvPr>
            <p:ph sz="half" idx="1"/>
          </p:nvPr>
        </p:nvPicPr>
        <p:blipFill>
          <a:blip r:embed="rId2"/>
          <a:stretch>
            <a:fillRect/>
          </a:stretch>
        </p:blipFill>
        <p:spPr>
          <a:xfrm>
            <a:off x="1223082" y="1597775"/>
            <a:ext cx="4079916" cy="5204124"/>
          </a:xfrm>
          <a:noFill/>
        </p:spPr>
      </p:pic>
      <p:sp>
        <p:nvSpPr>
          <p:cNvPr id="5" name="TextBox 4">
            <a:extLst>
              <a:ext uri="{FF2B5EF4-FFF2-40B4-BE49-F238E27FC236}">
                <a16:creationId xmlns:a16="http://schemas.microsoft.com/office/drawing/2014/main" id="{C6674088-58AF-76A8-E721-CF8B94BD07BD}"/>
              </a:ext>
            </a:extLst>
          </p:cNvPr>
          <p:cNvSpPr txBox="1"/>
          <p:nvPr/>
        </p:nvSpPr>
        <p:spPr>
          <a:xfrm>
            <a:off x="5866505" y="1985964"/>
            <a:ext cx="4876800" cy="414020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27965" defTabSz="914377">
              <a:spcBef>
                <a:spcPts val="1000"/>
              </a:spcBef>
              <a:buSzPct val="75000"/>
              <a:buFont typeface="Wingdings" pitchFamily="2" charset="2"/>
              <a:buChar char="n"/>
            </a:pPr>
            <a:endParaRPr lang="en-US" b="1">
              <a:solidFill>
                <a:schemeClr val="tx1">
                  <a:lumMod val="65000"/>
                  <a:lumOff val="35000"/>
                </a:schemeClr>
              </a:solidFill>
            </a:endParaRPr>
          </a:p>
          <a:p>
            <a:pPr marL="285750" indent="-227965" defTabSz="914377">
              <a:spcBef>
                <a:spcPts val="1000"/>
              </a:spcBef>
              <a:buSzPct val="75000"/>
              <a:buFont typeface="Wingdings" pitchFamily="2" charset="2"/>
              <a:buChar char="n"/>
            </a:pPr>
            <a:r>
              <a:rPr lang="en-US" b="1">
                <a:solidFill>
                  <a:schemeClr val="tx1">
                    <a:lumMod val="65000"/>
                    <a:lumOff val="35000"/>
                  </a:schemeClr>
                </a:solidFill>
              </a:rPr>
              <a:t>The Vista Murrieta High School graduation regalia includes four pieces: a cap, gown, tassel, and a stole. </a:t>
            </a:r>
            <a:endParaRPr lang="en-US">
              <a:solidFill>
                <a:schemeClr val="tx1">
                  <a:lumMod val="65000"/>
                  <a:lumOff val="35000"/>
                </a:schemeClr>
              </a:solidFill>
            </a:endParaRPr>
          </a:p>
          <a:p>
            <a:pPr marL="285750" indent="-227965" defTabSz="914377">
              <a:spcBef>
                <a:spcPts val="1000"/>
              </a:spcBef>
              <a:buSzPct val="75000"/>
              <a:buFont typeface="Wingdings" pitchFamily="2" charset="2"/>
              <a:buChar char="n"/>
            </a:pPr>
            <a:r>
              <a:rPr lang="en-US" b="1">
                <a:solidFill>
                  <a:schemeClr val="tx1">
                    <a:lumMod val="65000"/>
                    <a:lumOff val="35000"/>
                  </a:schemeClr>
                </a:solidFill>
              </a:rPr>
              <a:t>May choose color based on preference</a:t>
            </a:r>
          </a:p>
          <a:p>
            <a:pPr marL="285750" indent="-227965" defTabSz="914377">
              <a:spcBef>
                <a:spcPts val="1000"/>
              </a:spcBef>
              <a:buSzPct val="75000"/>
              <a:buFont typeface="Wingdings" pitchFamily="2" charset="2"/>
              <a:buChar char="n"/>
            </a:pPr>
            <a:r>
              <a:rPr lang="en-US" b="1">
                <a:solidFill>
                  <a:schemeClr val="tx1">
                    <a:lumMod val="65000"/>
                    <a:lumOff val="35000"/>
                  </a:schemeClr>
                </a:solidFill>
              </a:rPr>
              <a:t>Added regalia </a:t>
            </a:r>
          </a:p>
          <a:p>
            <a:pPr marL="285750" indent="-227965" defTabSz="914377">
              <a:spcBef>
                <a:spcPts val="1000"/>
              </a:spcBef>
              <a:buSzPct val="75000"/>
              <a:buFont typeface="Wingdings" pitchFamily="2" charset="2"/>
              <a:buChar char="n"/>
            </a:pPr>
            <a:r>
              <a:rPr lang="en-US" b="1">
                <a:solidFill>
                  <a:schemeClr val="tx1">
                    <a:lumMod val="65000"/>
                    <a:lumOff val="35000"/>
                  </a:schemeClr>
                </a:solidFill>
              </a:rPr>
              <a:t>Herff Jones serves as our partner in providing the graduation regalia to all VMHS seniors.</a:t>
            </a:r>
          </a:p>
        </p:txBody>
      </p:sp>
    </p:spTree>
    <p:extLst>
      <p:ext uri="{BB962C8B-B14F-4D97-AF65-F5344CB8AC3E}">
        <p14:creationId xmlns:p14="http://schemas.microsoft.com/office/powerpoint/2010/main" val="3100148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02B2F-A92A-3B10-ECAE-E89C7CFC6E65}"/>
              </a:ext>
            </a:extLst>
          </p:cNvPr>
          <p:cNvSpPr>
            <a:spLocks noGrp="1"/>
          </p:cNvSpPr>
          <p:nvPr>
            <p:ph type="title"/>
          </p:nvPr>
        </p:nvSpPr>
        <p:spPr/>
        <p:txBody>
          <a:bodyPr/>
          <a:lstStyle/>
          <a:p>
            <a:r>
              <a:rPr lang="en-US"/>
              <a:t> Senior Purchases – Herff Jones </a:t>
            </a:r>
          </a:p>
        </p:txBody>
      </p:sp>
      <p:sp>
        <p:nvSpPr>
          <p:cNvPr id="3" name="Content Placeholder 2">
            <a:extLst>
              <a:ext uri="{FF2B5EF4-FFF2-40B4-BE49-F238E27FC236}">
                <a16:creationId xmlns:a16="http://schemas.microsoft.com/office/drawing/2014/main" id="{51CC4F1C-B8CB-3984-AF44-980E73537ECD}"/>
              </a:ext>
            </a:extLst>
          </p:cNvPr>
          <p:cNvSpPr>
            <a:spLocks noGrp="1"/>
          </p:cNvSpPr>
          <p:nvPr>
            <p:ph idx="1"/>
          </p:nvPr>
        </p:nvSpPr>
        <p:spPr>
          <a:xfrm>
            <a:off x="214194" y="1041700"/>
            <a:ext cx="10430090" cy="5475491"/>
          </a:xfrm>
        </p:spPr>
        <p:txBody>
          <a:bodyPr vert="horz" lIns="91440" tIns="45720" rIns="91440" bIns="45720" rtlCol="0" anchor="t">
            <a:normAutofit/>
          </a:bodyPr>
          <a:lstStyle/>
          <a:p>
            <a:pPr marL="228600" lvl="1" indent="0">
              <a:buNone/>
            </a:pPr>
            <a:r>
              <a:rPr lang="en-US">
                <a:ea typeface="+mn-lt"/>
                <a:cs typeface="+mn-lt"/>
              </a:rPr>
              <a:t>Required to participate in graduation ceremony. Cap, Gown (Navy or White), Memory Tassel and VMHS stole </a:t>
            </a:r>
            <a:endParaRPr lang="en-US"/>
          </a:p>
          <a:p>
            <a:pPr marL="456565" lvl="1" indent="-227965"/>
            <a:r>
              <a:rPr lang="en-US">
                <a:ea typeface="+mn-lt"/>
                <a:cs typeface="+mn-lt"/>
              </a:rPr>
              <a:t>                   Cost $65 plus tax </a:t>
            </a:r>
            <a:endParaRPr lang="en-US"/>
          </a:p>
          <a:p>
            <a:pPr marL="456565" lvl="1" indent="-227965"/>
            <a:r>
              <a:rPr lang="en-US">
                <a:ea typeface="+mn-lt"/>
                <a:cs typeface="+mn-lt"/>
              </a:rPr>
              <a:t>                   Deadline to order –  February 1st, 2023</a:t>
            </a:r>
            <a:endParaRPr lang="en-US" baseline="30000"/>
          </a:p>
          <a:p>
            <a:pPr marL="228600" lvl="1" indent="0">
              <a:buNone/>
            </a:pPr>
            <a:r>
              <a:rPr lang="en-US">
                <a:ea typeface="+mn-lt"/>
                <a:cs typeface="+mn-lt"/>
              </a:rPr>
              <a:t>                       Your senior can choose to borrow the complete unit and/or purchase                                                 individual items. </a:t>
            </a:r>
          </a:p>
          <a:p>
            <a:pPr marL="228600" lvl="1" indent="0">
              <a:buNone/>
            </a:pPr>
            <a:r>
              <a:rPr lang="en-US">
                <a:ea typeface="+mn-lt"/>
                <a:cs typeface="+mn-lt"/>
              </a:rPr>
              <a:t>                      Including class rings, yearbook, announcements, etc.  </a:t>
            </a:r>
            <a:endParaRPr lang="en-US"/>
          </a:p>
          <a:p>
            <a:pPr marL="456565" lvl="1" indent="-227965"/>
            <a:r>
              <a:rPr lang="en-US">
                <a:ea typeface="+mn-lt"/>
                <a:cs typeface="+mn-lt"/>
              </a:rPr>
              <a:t>                  How to order: Online at moongradservices.com now through _February 1</a:t>
            </a:r>
            <a:r>
              <a:rPr lang="en-US" baseline="30000">
                <a:ea typeface="+mn-lt"/>
                <a:cs typeface="+mn-lt"/>
              </a:rPr>
              <a:t>st</a:t>
            </a:r>
            <a:r>
              <a:rPr lang="en-US">
                <a:ea typeface="+mn-lt"/>
                <a:cs typeface="+mn-lt"/>
              </a:rPr>
              <a:t>  2023</a:t>
            </a:r>
            <a:endParaRPr lang="en-US"/>
          </a:p>
          <a:p>
            <a:pPr marL="456565" lvl="1" indent="-227965"/>
            <a:r>
              <a:rPr lang="en-US">
                <a:ea typeface="+mn-lt"/>
                <a:cs typeface="+mn-lt"/>
              </a:rPr>
              <a:t>                  On-campus order dates:</a:t>
            </a:r>
          </a:p>
          <a:p>
            <a:pPr marL="456565" lvl="1" indent="-227965"/>
            <a:r>
              <a:rPr lang="en-US">
                <a:ea typeface="+mn-lt"/>
                <a:cs typeface="+mn-lt"/>
              </a:rPr>
              <a:t>                  October 12</a:t>
            </a:r>
            <a:r>
              <a:rPr lang="en-US" baseline="30000">
                <a:ea typeface="+mn-lt"/>
                <a:cs typeface="+mn-lt"/>
              </a:rPr>
              <a:t>th</a:t>
            </a:r>
            <a:r>
              <a:rPr lang="en-US">
                <a:ea typeface="+mn-lt"/>
                <a:cs typeface="+mn-lt"/>
              </a:rPr>
              <a:t> @ both lunches</a:t>
            </a:r>
            <a:endParaRPr lang="en-US"/>
          </a:p>
          <a:p>
            <a:pPr marL="456565" lvl="1" indent="-227965"/>
            <a:r>
              <a:rPr lang="en-US">
                <a:ea typeface="+mn-lt"/>
                <a:cs typeface="+mn-lt"/>
              </a:rPr>
              <a:t>                   November 10</a:t>
            </a:r>
            <a:r>
              <a:rPr lang="en-US" baseline="30000">
                <a:ea typeface="+mn-lt"/>
                <a:cs typeface="+mn-lt"/>
              </a:rPr>
              <a:t>th</a:t>
            </a:r>
            <a:r>
              <a:rPr lang="en-US">
                <a:ea typeface="+mn-lt"/>
                <a:cs typeface="+mn-lt"/>
              </a:rPr>
              <a:t> @ both Lunches</a:t>
            </a:r>
            <a:endParaRPr lang="en-US"/>
          </a:p>
          <a:p>
            <a:pPr marL="456565" lvl="1" indent="-227965"/>
            <a:r>
              <a:rPr lang="en-US">
                <a:ea typeface="+mn-lt"/>
                <a:cs typeface="+mn-lt"/>
              </a:rPr>
              <a:t>                   December 7</a:t>
            </a:r>
            <a:r>
              <a:rPr lang="en-US" baseline="30000">
                <a:ea typeface="+mn-lt"/>
                <a:cs typeface="+mn-lt"/>
              </a:rPr>
              <a:t>th</a:t>
            </a:r>
            <a:r>
              <a:rPr lang="en-US">
                <a:ea typeface="+mn-lt"/>
                <a:cs typeface="+mn-lt"/>
              </a:rPr>
              <a:t> @ both Lunches</a:t>
            </a:r>
            <a:endParaRPr lang="en-US"/>
          </a:p>
          <a:p>
            <a:pPr marL="456565" lvl="1" indent="-227965"/>
            <a:r>
              <a:rPr lang="en-US">
                <a:ea typeface="+mn-lt"/>
                <a:cs typeface="+mn-lt"/>
              </a:rPr>
              <a:t>                   January 18</a:t>
            </a:r>
            <a:r>
              <a:rPr lang="en-US" baseline="30000">
                <a:ea typeface="+mn-lt"/>
                <a:cs typeface="+mn-lt"/>
              </a:rPr>
              <a:t>th</a:t>
            </a:r>
            <a:r>
              <a:rPr lang="en-US">
                <a:ea typeface="+mn-lt"/>
                <a:cs typeface="+mn-lt"/>
              </a:rPr>
              <a:t> @ both lunches</a:t>
            </a:r>
            <a:endParaRPr lang="en-US"/>
          </a:p>
          <a:p>
            <a:pPr marL="456565" lvl="1" indent="-227965"/>
            <a:r>
              <a:rPr lang="en-US">
                <a:ea typeface="+mn-lt"/>
                <a:cs typeface="+mn-lt"/>
              </a:rPr>
              <a:t>                   February 1</a:t>
            </a:r>
            <a:r>
              <a:rPr lang="en-US" baseline="30000">
                <a:ea typeface="+mn-lt"/>
                <a:cs typeface="+mn-lt"/>
              </a:rPr>
              <a:t>st</a:t>
            </a:r>
            <a:r>
              <a:rPr lang="en-US">
                <a:ea typeface="+mn-lt"/>
                <a:cs typeface="+mn-lt"/>
              </a:rPr>
              <a:t> @ both lunches &amp; Open House </a:t>
            </a:r>
            <a:endParaRPr lang="en-US"/>
          </a:p>
          <a:p>
            <a:pPr marL="456565" lvl="1" indent="-227965"/>
            <a:r>
              <a:rPr lang="en-US">
                <a:ea typeface="+mn-lt"/>
                <a:cs typeface="+mn-lt"/>
              </a:rPr>
              <a:t>                   Contact Dallas Moon</a:t>
            </a:r>
          </a:p>
          <a:p>
            <a:pPr marL="456565" lvl="1" indent="-227965"/>
            <a:r>
              <a:rPr lang="en-US">
                <a:ea typeface="+mn-lt"/>
                <a:cs typeface="+mn-lt"/>
              </a:rPr>
              <a:t>                   805.716.0278 </a:t>
            </a:r>
            <a:r>
              <a:rPr lang="en-US">
                <a:ea typeface="+mn-lt"/>
                <a:cs typeface="+mn-lt"/>
                <a:hlinkClick r:id="rId3"/>
              </a:rPr>
              <a:t>moongradservices@gmail.com</a:t>
            </a:r>
          </a:p>
          <a:p>
            <a:pPr marL="227965" indent="-227965"/>
            <a:endParaRPr lang="en-US"/>
          </a:p>
          <a:p>
            <a:pPr marL="227965" indent="-227965"/>
            <a:endParaRPr lang="en-US"/>
          </a:p>
          <a:p>
            <a:pPr marL="227965" indent="-227965"/>
            <a:endParaRPr lang="en-US"/>
          </a:p>
          <a:p>
            <a:pPr marL="227965" indent="-227965"/>
            <a:endParaRPr lang="en-US"/>
          </a:p>
          <a:p>
            <a:pPr marL="227965" indent="-227965"/>
            <a:endParaRPr lang="en-US"/>
          </a:p>
        </p:txBody>
      </p:sp>
    </p:spTree>
    <p:extLst>
      <p:ext uri="{BB962C8B-B14F-4D97-AF65-F5344CB8AC3E}">
        <p14:creationId xmlns:p14="http://schemas.microsoft.com/office/powerpoint/2010/main" val="1648170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11</a:t>
            </a:r>
            <a:r>
              <a:rPr lang="en-US" baseline="30000"/>
              <a:t>th</a:t>
            </a:r>
            <a:r>
              <a:rPr lang="en-US"/>
              <a:t> grade Focus</a:t>
            </a:r>
          </a:p>
        </p:txBody>
      </p:sp>
      <p:sp>
        <p:nvSpPr>
          <p:cNvPr id="3" name="Content Placeholder 2"/>
          <p:cNvSpPr>
            <a:spLocks noGrp="1"/>
          </p:cNvSpPr>
          <p:nvPr>
            <p:ph idx="1"/>
          </p:nvPr>
        </p:nvSpPr>
        <p:spPr>
          <a:xfrm>
            <a:off x="1622879" y="1279073"/>
            <a:ext cx="8297902" cy="4872945"/>
          </a:xfrm>
        </p:spPr>
        <p:txBody>
          <a:bodyPr vert="horz" lIns="91440" tIns="45720" rIns="91440" bIns="45720" rtlCol="0" anchor="t">
            <a:normAutofit fontScale="92500" lnSpcReduction="20000"/>
          </a:bodyPr>
          <a:lstStyle/>
          <a:p>
            <a:pPr marL="227965" indent="-227965"/>
            <a:r>
              <a:rPr lang="en-US" u="sng"/>
              <a:t>Grades and Test Scores are important!</a:t>
            </a:r>
          </a:p>
          <a:p>
            <a:pPr marL="227965" indent="-227965"/>
            <a:r>
              <a:rPr lang="en-US">
                <a:ea typeface="+mn-lt"/>
                <a:cs typeface="+mn-lt"/>
              </a:rPr>
              <a:t>Review your student's transcript, generally your student should have a total of 140 credits if they are in good standing for graduation. If less than that, plan on Summer School enrollment for credit recovery. </a:t>
            </a:r>
            <a:endParaRPr lang="en-US" u="sng">
              <a:ea typeface="+mn-lt"/>
              <a:cs typeface="+mn-lt"/>
            </a:endParaRPr>
          </a:p>
          <a:p>
            <a:pPr marL="227965" indent="-227965"/>
            <a:r>
              <a:rPr lang="en-US"/>
              <a:t>Register for the PSAT exam scheduled Oct. 15th </a:t>
            </a:r>
            <a:r>
              <a:rPr lang="mr-IN"/>
              <a:t>–</a:t>
            </a:r>
            <a:r>
              <a:rPr lang="en-US"/>
              <a:t> if you didn’t take it in 10</a:t>
            </a:r>
            <a:r>
              <a:rPr lang="en-US" baseline="30000"/>
              <a:t>th</a:t>
            </a:r>
            <a:r>
              <a:rPr lang="en-US"/>
              <a:t> grade</a:t>
            </a:r>
          </a:p>
          <a:p>
            <a:pPr marL="227965" indent="-227965"/>
            <a:r>
              <a:rPr lang="en-US"/>
              <a:t>Take the SAT or ACT in the </a:t>
            </a:r>
            <a:r>
              <a:rPr lang="en-US" b="1"/>
              <a:t>spring</a:t>
            </a:r>
            <a:r>
              <a:rPr lang="en-US"/>
              <a:t> as an additional way to determine if you are ready for college </a:t>
            </a:r>
            <a:r>
              <a:rPr lang="mr-IN"/>
              <a:t>–</a:t>
            </a:r>
            <a:r>
              <a:rPr lang="en-US"/>
              <a:t> level courses (Many CSU campuses require you to take the SAT/ACT by Dec of your senior year.</a:t>
            </a:r>
          </a:p>
          <a:p>
            <a:pPr marL="227965" indent="-227965"/>
            <a:r>
              <a:rPr lang="en-US"/>
              <a:t>Do your best on the Smarter Balanced Summative Assessment </a:t>
            </a:r>
            <a:r>
              <a:rPr lang="mr-IN"/>
              <a:t>–</a:t>
            </a:r>
            <a:r>
              <a:rPr lang="en-US"/>
              <a:t> Your </a:t>
            </a:r>
            <a:r>
              <a:rPr lang="en-US" b="1"/>
              <a:t>CAASPP EAP</a:t>
            </a:r>
            <a:r>
              <a:rPr lang="en-US"/>
              <a:t> results will help determine if you are ready for college level courses before attending college. In addition to, student will be tested on Science as well. Results will be posted on student's transcript. </a:t>
            </a:r>
          </a:p>
          <a:p>
            <a:pPr marL="227965" indent="-227965"/>
            <a:r>
              <a:rPr lang="en-US"/>
              <a:t>Community Service Hours – 20 hours </a:t>
            </a:r>
          </a:p>
          <a:p>
            <a:pPr marL="227965" indent="-227965"/>
            <a:endParaRPr lang="en-US"/>
          </a:p>
          <a:p>
            <a:pPr marL="227965" indent="-227965"/>
            <a:endParaRPr lang="en-US"/>
          </a:p>
        </p:txBody>
      </p:sp>
    </p:spTree>
    <p:extLst>
      <p:ext uri="{BB962C8B-B14F-4D97-AF65-F5344CB8AC3E}">
        <p14:creationId xmlns:p14="http://schemas.microsoft.com/office/powerpoint/2010/main" val="2024048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F11C6-D99A-4AF2-AB25-21637990DC32}"/>
              </a:ext>
            </a:extLst>
          </p:cNvPr>
          <p:cNvSpPr>
            <a:spLocks noGrp="1"/>
          </p:cNvSpPr>
          <p:nvPr>
            <p:ph type="title"/>
          </p:nvPr>
        </p:nvSpPr>
        <p:spPr/>
        <p:txBody>
          <a:bodyPr/>
          <a:lstStyle/>
          <a:p>
            <a:r>
              <a:rPr lang="en-US"/>
              <a:t>SAT/ACT updates for FALL 2022 applicants</a:t>
            </a:r>
          </a:p>
        </p:txBody>
      </p:sp>
      <p:sp>
        <p:nvSpPr>
          <p:cNvPr id="3" name="Content Placeholder 2">
            <a:extLst>
              <a:ext uri="{FF2B5EF4-FFF2-40B4-BE49-F238E27FC236}">
                <a16:creationId xmlns:a16="http://schemas.microsoft.com/office/drawing/2014/main" id="{8E391B12-772A-4548-A2F5-5440F0D239C2}"/>
              </a:ext>
            </a:extLst>
          </p:cNvPr>
          <p:cNvSpPr>
            <a:spLocks noGrp="1"/>
          </p:cNvSpPr>
          <p:nvPr>
            <p:ph idx="1"/>
          </p:nvPr>
        </p:nvSpPr>
        <p:spPr/>
        <p:txBody>
          <a:bodyPr vert="horz" lIns="91440" tIns="45720" rIns="91440" bIns="45720" rtlCol="0" anchor="t">
            <a:normAutofit/>
          </a:bodyPr>
          <a:lstStyle/>
          <a:p>
            <a:pPr marL="227965" indent="-227965"/>
            <a:r>
              <a:rPr lang="en-US"/>
              <a:t>TEST-free</a:t>
            </a:r>
          </a:p>
          <a:p>
            <a:pPr marL="227965" indent="-227965"/>
            <a:r>
              <a:rPr lang="en-US"/>
              <a:t>Test optional</a:t>
            </a:r>
          </a:p>
          <a:p>
            <a:pPr marL="227965" indent="-227965"/>
            <a:r>
              <a:rPr lang="en-US"/>
              <a:t>UC is Test-Free</a:t>
            </a:r>
          </a:p>
          <a:p>
            <a:pPr marL="227965" indent="-227965"/>
            <a:r>
              <a:rPr lang="en-US"/>
              <a:t>CSU has suspended the use of the SAT/ACT for Fall 2023 applicants</a:t>
            </a:r>
          </a:p>
          <a:p>
            <a:pPr marL="227965" indent="-227965"/>
            <a:r>
              <a:rPr lang="en-US"/>
              <a:t>Fairtest.org</a:t>
            </a:r>
          </a:p>
          <a:p>
            <a:pPr marL="227965" indent="-227965"/>
            <a:endParaRPr lang="en-US"/>
          </a:p>
        </p:txBody>
      </p:sp>
    </p:spTree>
    <p:extLst>
      <p:ext uri="{BB962C8B-B14F-4D97-AF65-F5344CB8AC3E}">
        <p14:creationId xmlns:p14="http://schemas.microsoft.com/office/powerpoint/2010/main" val="173238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38112-861D-C45C-E230-6B1CC6CBC8EB}"/>
              </a:ext>
            </a:extLst>
          </p:cNvPr>
          <p:cNvSpPr>
            <a:spLocks noGrp="1"/>
          </p:cNvSpPr>
          <p:nvPr>
            <p:ph type="title"/>
          </p:nvPr>
        </p:nvSpPr>
        <p:spPr>
          <a:xfrm>
            <a:off x="664635" y="484095"/>
            <a:ext cx="10075084" cy="1116106"/>
          </a:xfrm>
        </p:spPr>
        <p:txBody>
          <a:bodyPr anchor="t">
            <a:normAutofit/>
          </a:bodyPr>
          <a:lstStyle/>
          <a:p>
            <a:r>
              <a:rPr lang="en-US"/>
              <a:t>Tutoring Schedule</a:t>
            </a:r>
          </a:p>
        </p:txBody>
      </p:sp>
      <p:pic>
        <p:nvPicPr>
          <p:cNvPr id="6" name="Picture 6" descr="Qr code&#10;&#10;Description automatically generated">
            <a:extLst>
              <a:ext uri="{FF2B5EF4-FFF2-40B4-BE49-F238E27FC236}">
                <a16:creationId xmlns:a16="http://schemas.microsoft.com/office/drawing/2014/main" id="{FEA1EC49-D8F9-B211-53A8-672EEA520390}"/>
              </a:ext>
            </a:extLst>
          </p:cNvPr>
          <p:cNvPicPr>
            <a:picLocks noGrp="1" noChangeAspect="1"/>
          </p:cNvPicPr>
          <p:nvPr>
            <p:ph idx="1"/>
          </p:nvPr>
        </p:nvPicPr>
        <p:blipFill>
          <a:blip r:embed="rId3"/>
          <a:stretch>
            <a:fillRect/>
          </a:stretch>
        </p:blipFill>
        <p:spPr>
          <a:xfrm>
            <a:off x="2635550" y="1097822"/>
            <a:ext cx="7050351" cy="5513865"/>
          </a:xfrm>
          <a:noFill/>
        </p:spPr>
      </p:pic>
    </p:spTree>
    <p:extLst>
      <p:ext uri="{BB962C8B-B14F-4D97-AF65-F5344CB8AC3E}">
        <p14:creationId xmlns:p14="http://schemas.microsoft.com/office/powerpoint/2010/main" val="4015270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9042-0A9D-4090-39B6-CCB0D10F727F}"/>
              </a:ext>
            </a:extLst>
          </p:cNvPr>
          <p:cNvSpPr>
            <a:spLocks noGrp="1"/>
          </p:cNvSpPr>
          <p:nvPr>
            <p:ph type="title"/>
          </p:nvPr>
        </p:nvSpPr>
        <p:spPr>
          <a:xfrm>
            <a:off x="664635" y="484095"/>
            <a:ext cx="10075084" cy="1116106"/>
          </a:xfrm>
        </p:spPr>
        <p:txBody>
          <a:bodyPr anchor="t">
            <a:normAutofit/>
          </a:bodyPr>
          <a:lstStyle/>
          <a:p>
            <a:r>
              <a:rPr lang="en-US"/>
              <a:t>Other Academic Resources </a:t>
            </a:r>
          </a:p>
        </p:txBody>
      </p:sp>
      <p:pic>
        <p:nvPicPr>
          <p:cNvPr id="4" name="Picture 4" descr="Close-up of stacked books">
            <a:extLst>
              <a:ext uri="{FF2B5EF4-FFF2-40B4-BE49-F238E27FC236}">
                <a16:creationId xmlns:a16="http://schemas.microsoft.com/office/drawing/2014/main" id="{4C84BDE2-9029-F614-0377-6CCC1A73350A}"/>
              </a:ext>
            </a:extLst>
          </p:cNvPr>
          <p:cNvPicPr>
            <a:picLocks noChangeAspect="1"/>
          </p:cNvPicPr>
          <p:nvPr/>
        </p:nvPicPr>
        <p:blipFill rotWithShape="1">
          <a:blip r:embed="rId2"/>
          <a:srcRect l="33742" r="1" b="1"/>
          <a:stretch/>
        </p:blipFill>
        <p:spPr>
          <a:xfrm>
            <a:off x="664692" y="1985964"/>
            <a:ext cx="4876800" cy="4140200"/>
          </a:xfrm>
          <a:prstGeom prst="rect">
            <a:avLst/>
          </a:prstGeom>
          <a:noFill/>
        </p:spPr>
      </p:pic>
      <p:sp>
        <p:nvSpPr>
          <p:cNvPr id="3" name="Content Placeholder 2">
            <a:extLst>
              <a:ext uri="{FF2B5EF4-FFF2-40B4-BE49-F238E27FC236}">
                <a16:creationId xmlns:a16="http://schemas.microsoft.com/office/drawing/2014/main" id="{29DBA44E-D691-0111-14AC-8CA112DAFB52}"/>
              </a:ext>
            </a:extLst>
          </p:cNvPr>
          <p:cNvSpPr>
            <a:spLocks noGrp="1"/>
          </p:cNvSpPr>
          <p:nvPr>
            <p:ph sz="half" idx="2"/>
          </p:nvPr>
        </p:nvSpPr>
        <p:spPr>
          <a:xfrm>
            <a:off x="5866505" y="1985964"/>
            <a:ext cx="4876800" cy="4140200"/>
          </a:xfrm>
        </p:spPr>
        <p:txBody>
          <a:bodyPr vert="horz" lIns="91440" tIns="45720" rIns="91440" bIns="45720" rtlCol="0" anchor="t">
            <a:normAutofit/>
          </a:bodyPr>
          <a:lstStyle/>
          <a:p>
            <a:pPr marL="227965" indent="-227965"/>
            <a:r>
              <a:rPr lang="en-US" sz="4800"/>
              <a:t>Office Hours </a:t>
            </a:r>
          </a:p>
          <a:p>
            <a:pPr marL="227965" indent="-227965"/>
            <a:r>
              <a:rPr lang="en-US" sz="4800"/>
              <a:t>Math Lab</a:t>
            </a:r>
          </a:p>
          <a:p>
            <a:pPr marL="227965" indent="-227965"/>
            <a:r>
              <a:rPr lang="en-US" sz="4800"/>
              <a:t>Writing Lab </a:t>
            </a:r>
          </a:p>
        </p:txBody>
      </p:sp>
    </p:spTree>
    <p:extLst>
      <p:ext uri="{BB962C8B-B14F-4D97-AF65-F5344CB8AC3E}">
        <p14:creationId xmlns:p14="http://schemas.microsoft.com/office/powerpoint/2010/main" val="191003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53AF-DB85-42B5-A8DC-11D9F4F8C068}"/>
              </a:ext>
            </a:extLst>
          </p:cNvPr>
          <p:cNvSpPr>
            <a:spLocks noGrp="1"/>
          </p:cNvSpPr>
          <p:nvPr>
            <p:ph type="title"/>
          </p:nvPr>
        </p:nvSpPr>
        <p:spPr/>
        <p:txBody>
          <a:bodyPr/>
          <a:lstStyle/>
          <a:p>
            <a:r>
              <a:rPr lang="en-US" err="1"/>
              <a:t>Broncotorials</a:t>
            </a:r>
            <a:r>
              <a:rPr lang="en-US"/>
              <a:t> 2022-2023</a:t>
            </a:r>
          </a:p>
        </p:txBody>
      </p:sp>
      <p:sp>
        <p:nvSpPr>
          <p:cNvPr id="3" name="Content Placeholder 2">
            <a:extLst>
              <a:ext uri="{FF2B5EF4-FFF2-40B4-BE49-F238E27FC236}">
                <a16:creationId xmlns:a16="http://schemas.microsoft.com/office/drawing/2014/main" id="{1C3CFC26-825F-4142-BF54-FB3EC4FF7145}"/>
              </a:ext>
            </a:extLst>
          </p:cNvPr>
          <p:cNvSpPr>
            <a:spLocks noGrp="1"/>
          </p:cNvSpPr>
          <p:nvPr>
            <p:ph idx="1"/>
          </p:nvPr>
        </p:nvSpPr>
        <p:spPr>
          <a:xfrm>
            <a:off x="2022477" y="1363720"/>
            <a:ext cx="7556313" cy="4762445"/>
          </a:xfrm>
        </p:spPr>
        <p:txBody>
          <a:bodyPr vert="horz" lIns="91440" tIns="45720" rIns="91440" bIns="45720" rtlCol="0" anchor="t">
            <a:normAutofit/>
          </a:bodyPr>
          <a:lstStyle/>
          <a:p>
            <a:pPr marL="0" indent="0">
              <a:buNone/>
            </a:pPr>
            <a:r>
              <a:rPr lang="en-US"/>
              <a:t>Saturday opportunity for students to make up work, make up tests and study!</a:t>
            </a:r>
          </a:p>
          <a:p>
            <a:pPr marL="0" indent="0">
              <a:buNone/>
            </a:pPr>
            <a:r>
              <a:rPr lang="en-US"/>
              <a:t>Time: 7:30 am-12 pm</a:t>
            </a:r>
          </a:p>
          <a:p>
            <a:pPr marL="0" indent="0" algn="ctr">
              <a:buNone/>
            </a:pPr>
            <a:r>
              <a:rPr lang="en-US" err="1"/>
              <a:t>Broncotorial</a:t>
            </a:r>
            <a:r>
              <a:rPr lang="en-US"/>
              <a:t> #1 –  September 10, 2022</a:t>
            </a:r>
          </a:p>
          <a:p>
            <a:pPr marL="0" indent="0" algn="ctr">
              <a:buNone/>
            </a:pPr>
            <a:r>
              <a:rPr lang="en-US" err="1"/>
              <a:t>Broncotorial</a:t>
            </a:r>
            <a:r>
              <a:rPr lang="en-US"/>
              <a:t> #2 -  October 15, 2022</a:t>
            </a:r>
          </a:p>
          <a:p>
            <a:pPr marL="0" indent="0" algn="ctr">
              <a:buNone/>
            </a:pPr>
            <a:r>
              <a:rPr lang="en-US" err="1"/>
              <a:t>Broncotorial</a:t>
            </a:r>
            <a:r>
              <a:rPr lang="en-US"/>
              <a:t> #3 – December 10, 2022</a:t>
            </a:r>
          </a:p>
          <a:p>
            <a:pPr marL="0" indent="0" algn="ctr">
              <a:buNone/>
            </a:pPr>
            <a:r>
              <a:rPr lang="en-US" err="1"/>
              <a:t>Broncotorial</a:t>
            </a:r>
            <a:r>
              <a:rPr lang="en-US"/>
              <a:t> #4 – February 11, 2023</a:t>
            </a:r>
          </a:p>
          <a:p>
            <a:pPr marL="0" indent="0" algn="ctr">
              <a:buNone/>
            </a:pPr>
            <a:r>
              <a:rPr lang="en-US" err="1"/>
              <a:t>Broncotorial</a:t>
            </a:r>
            <a:r>
              <a:rPr lang="en-US"/>
              <a:t> #5 -  May 20, 2023</a:t>
            </a:r>
          </a:p>
          <a:p>
            <a:pPr marL="0" indent="0" algn="ctr">
              <a:buNone/>
            </a:pPr>
            <a:endParaRPr lang="en-US"/>
          </a:p>
          <a:p>
            <a:pPr marL="227965" indent="-227965"/>
            <a:endParaRPr lang="en-US"/>
          </a:p>
        </p:txBody>
      </p:sp>
    </p:spTree>
    <p:extLst>
      <p:ext uri="{BB962C8B-B14F-4D97-AF65-F5344CB8AC3E}">
        <p14:creationId xmlns:p14="http://schemas.microsoft.com/office/powerpoint/2010/main" val="1317298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F65687-9173-41FA-A647-989FBCBE0E82}"/>
              </a:ext>
            </a:extLst>
          </p:cNvPr>
          <p:cNvSpPr txBox="1"/>
          <p:nvPr/>
        </p:nvSpPr>
        <p:spPr>
          <a:xfrm>
            <a:off x="2064280" y="1588564"/>
            <a:ext cx="8537795" cy="246221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115" indent="-285115">
              <a:buFont typeface="Arial"/>
              <a:buChar char="•"/>
            </a:pPr>
            <a:r>
              <a:rPr lang="en-US" sz="1400"/>
              <a:t>Your </a:t>
            </a:r>
            <a:r>
              <a:rPr lang="en-US" sz="1400" b="1"/>
              <a:t>Free Application for Federal Student Aid (FAFSA)</a:t>
            </a:r>
            <a:r>
              <a:rPr lang="en-US" sz="1400"/>
              <a:t>  or </a:t>
            </a:r>
            <a:r>
              <a:rPr lang="en-US" sz="1400" b="1"/>
              <a:t>CADAA</a:t>
            </a:r>
            <a:r>
              <a:rPr lang="en-US" sz="1400"/>
              <a:t> will be launched from your student's California Colleges account</a:t>
            </a:r>
            <a:endParaRPr lang="en-US" sz="1800"/>
          </a:p>
          <a:p>
            <a:endParaRPr lang="en-US" sz="1400"/>
          </a:p>
          <a:p>
            <a:pPr marL="285115" indent="-285115">
              <a:buFont typeface="Arial"/>
              <a:buChar char="•"/>
            </a:pPr>
            <a:r>
              <a:rPr lang="en-US" sz="1400"/>
              <a:t>The FAFSA window to apply is </a:t>
            </a:r>
            <a:r>
              <a:rPr lang="en-US" sz="1400" b="1"/>
              <a:t>Oct. 1, 2022 – March 2, 2023</a:t>
            </a:r>
          </a:p>
          <a:p>
            <a:endParaRPr lang="en-US" sz="1400"/>
          </a:p>
          <a:p>
            <a:pPr marL="285115" indent="-285115">
              <a:buFont typeface="Arial"/>
              <a:buChar char="•"/>
            </a:pPr>
            <a:endParaRPr lang="en-US" sz="1400"/>
          </a:p>
          <a:p>
            <a:pPr marL="285115" indent="-285115">
              <a:buFont typeface="Arial"/>
              <a:buChar char="•"/>
            </a:pPr>
            <a:endParaRPr lang="en-US" sz="1400"/>
          </a:p>
          <a:p>
            <a:endParaRPr lang="en-US" sz="1400"/>
          </a:p>
          <a:p>
            <a:endParaRPr lang="en-US" sz="1400"/>
          </a:p>
          <a:p>
            <a:endParaRPr lang="en-US" sz="1400"/>
          </a:p>
          <a:p>
            <a:endParaRPr lang="en-US" sz="1400"/>
          </a:p>
        </p:txBody>
      </p:sp>
      <p:sp>
        <p:nvSpPr>
          <p:cNvPr id="3" name="TextBox 2">
            <a:extLst>
              <a:ext uri="{FF2B5EF4-FFF2-40B4-BE49-F238E27FC236}">
                <a16:creationId xmlns:a16="http://schemas.microsoft.com/office/drawing/2014/main" id="{61222F6F-F97E-4A62-B508-8F6EF91429CA}"/>
              </a:ext>
            </a:extLst>
          </p:cNvPr>
          <p:cNvSpPr txBox="1"/>
          <p:nvPr/>
        </p:nvSpPr>
        <p:spPr>
          <a:xfrm>
            <a:off x="674340" y="803997"/>
            <a:ext cx="6359735" cy="58477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FAFSA/CADAA Announcements</a:t>
            </a:r>
          </a:p>
        </p:txBody>
      </p:sp>
      <p:sp>
        <p:nvSpPr>
          <p:cNvPr id="4" name="TextBox 3">
            <a:extLst>
              <a:ext uri="{FF2B5EF4-FFF2-40B4-BE49-F238E27FC236}">
                <a16:creationId xmlns:a16="http://schemas.microsoft.com/office/drawing/2014/main" id="{F946B1DA-8354-4F9C-981A-040F80140A01}"/>
              </a:ext>
            </a:extLst>
          </p:cNvPr>
          <p:cNvSpPr txBox="1"/>
          <p:nvPr/>
        </p:nvSpPr>
        <p:spPr>
          <a:xfrm>
            <a:off x="5489513" y="2748439"/>
            <a:ext cx="5743807" cy="338554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pPr marL="170815" indent="-170815">
              <a:buFont typeface="Arial"/>
              <a:buChar char="•"/>
            </a:pPr>
            <a:r>
              <a:rPr lang="en-US" sz="1400"/>
              <a:t>Oct 10th</a:t>
            </a:r>
            <a:r>
              <a:rPr lang="en-US" sz="1400">
                <a:ea typeface="+mn-lt"/>
                <a:cs typeface="+mn-lt"/>
              </a:rPr>
              <a:t>  – Oct 14th  FAFSA in classroom Presentations in Gov't/Econ class </a:t>
            </a:r>
            <a:endParaRPr lang="en-US" sz="1400"/>
          </a:p>
          <a:p>
            <a:pPr marL="170815" indent="-170815">
              <a:buFont typeface="Arial"/>
              <a:buChar char="•"/>
            </a:pPr>
            <a:endParaRPr lang="en-US" sz="1200"/>
          </a:p>
          <a:p>
            <a:pPr algn="ctr"/>
            <a:endParaRPr lang="en-US" sz="1200"/>
          </a:p>
          <a:p>
            <a:pPr marL="285750" indent="-285750">
              <a:buFont typeface="Arial"/>
              <a:buChar char="•"/>
            </a:pPr>
            <a:r>
              <a:rPr lang="en-US" sz="1400"/>
              <a:t>FAFSA Incentives and drawings will be held throughout the year. </a:t>
            </a:r>
          </a:p>
          <a:p>
            <a:pPr marL="285750" indent="-285750">
              <a:buFont typeface="Arial"/>
              <a:buChar char="•"/>
            </a:pPr>
            <a:endParaRPr lang="en-US" sz="1400"/>
          </a:p>
          <a:p>
            <a:pPr marL="285750" indent="-285750">
              <a:buFont typeface="Arial"/>
              <a:buChar char="•"/>
            </a:pPr>
            <a:r>
              <a:rPr lang="en-US" sz="1400"/>
              <a:t>Students should print out their confirmation once they have filed and submitted their FAFSA application and bring it to Mrs. Osorio or Mrs. Padilla in the East Hall Counseling Office for their chance to win prizes, tickets and more (prom, extra graduation tickets, winter formal, grad </a:t>
            </a:r>
            <a:r>
              <a:rPr lang="en-US" sz="1400" err="1"/>
              <a:t>nite</a:t>
            </a:r>
            <a:r>
              <a:rPr lang="en-US" sz="1400"/>
              <a:t>).  </a:t>
            </a:r>
            <a:endParaRPr lang="en-US"/>
          </a:p>
          <a:p>
            <a:pPr marL="285750" indent="-285750">
              <a:buFont typeface="Arial"/>
              <a:buChar char="•"/>
            </a:pPr>
            <a:endParaRPr lang="en-US" sz="1400"/>
          </a:p>
          <a:p>
            <a:pPr marL="285750" indent="-285750">
              <a:buFont typeface="Arial"/>
              <a:buChar char="•"/>
            </a:pPr>
            <a:r>
              <a:rPr lang="en-US" sz="1400"/>
              <a:t>Parent FAFSA Workshops: TBD</a:t>
            </a:r>
          </a:p>
          <a:p>
            <a:endParaRPr lang="en-US"/>
          </a:p>
        </p:txBody>
      </p:sp>
      <p:pic>
        <p:nvPicPr>
          <p:cNvPr id="7" name="Picture 7" descr="A person holding a sign posing for the camera&#10;&#10;Description generated with high confidence">
            <a:extLst>
              <a:ext uri="{FF2B5EF4-FFF2-40B4-BE49-F238E27FC236}">
                <a16:creationId xmlns:a16="http://schemas.microsoft.com/office/drawing/2014/main" id="{E9826358-3235-4A21-AFD3-8093FFB33B1D}"/>
              </a:ext>
            </a:extLst>
          </p:cNvPr>
          <p:cNvPicPr>
            <a:picLocks noChangeAspect="1"/>
          </p:cNvPicPr>
          <p:nvPr/>
        </p:nvPicPr>
        <p:blipFill>
          <a:blip r:embed="rId2"/>
          <a:stretch>
            <a:fillRect/>
          </a:stretch>
        </p:blipFill>
        <p:spPr>
          <a:xfrm>
            <a:off x="677290" y="2753227"/>
            <a:ext cx="4507831" cy="3041983"/>
          </a:xfrm>
          <a:prstGeom prst="rect">
            <a:avLst/>
          </a:prstGeom>
        </p:spPr>
      </p:pic>
    </p:spTree>
    <p:extLst>
      <p:ext uri="{BB962C8B-B14F-4D97-AF65-F5344CB8AC3E}">
        <p14:creationId xmlns:p14="http://schemas.microsoft.com/office/powerpoint/2010/main" val="1563010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CBCCC-D25B-4BE2-8E9B-91C8E264427C}"/>
              </a:ext>
            </a:extLst>
          </p:cNvPr>
          <p:cNvSpPr>
            <a:spLocks noGrp="1"/>
          </p:cNvSpPr>
          <p:nvPr>
            <p:ph type="title"/>
          </p:nvPr>
        </p:nvSpPr>
        <p:spPr/>
        <p:txBody>
          <a:bodyPr/>
          <a:lstStyle/>
          <a:p>
            <a:r>
              <a:rPr lang="en-US"/>
              <a:t>Riverside County Cal- Soap</a:t>
            </a:r>
          </a:p>
        </p:txBody>
      </p:sp>
      <p:sp>
        <p:nvSpPr>
          <p:cNvPr id="3" name="Content Placeholder 2">
            <a:extLst>
              <a:ext uri="{FF2B5EF4-FFF2-40B4-BE49-F238E27FC236}">
                <a16:creationId xmlns:a16="http://schemas.microsoft.com/office/drawing/2014/main" id="{148E7637-7E61-4BB1-A3A0-DA30BF48FA05}"/>
              </a:ext>
            </a:extLst>
          </p:cNvPr>
          <p:cNvSpPr>
            <a:spLocks noGrp="1"/>
          </p:cNvSpPr>
          <p:nvPr>
            <p:ph idx="1"/>
          </p:nvPr>
        </p:nvSpPr>
        <p:spPr>
          <a:xfrm>
            <a:off x="558534" y="1576088"/>
            <a:ext cx="10075084" cy="4144963"/>
          </a:xfrm>
        </p:spPr>
        <p:txBody>
          <a:bodyPr vert="horz" lIns="91440" tIns="45720" rIns="91440" bIns="45720" rtlCol="0" anchor="t">
            <a:normAutofit lnSpcReduction="10000"/>
          </a:bodyPr>
          <a:lstStyle/>
          <a:p>
            <a:pPr marL="0" indent="0">
              <a:buNone/>
            </a:pPr>
            <a:r>
              <a:rPr lang="en-US">
                <a:ea typeface="+mn-lt"/>
                <a:cs typeface="+mn-lt"/>
              </a:rPr>
              <a:t>The California Student Opportunity and Access Program (Cal-SOAP) was established by the state legislature in 1978. Today, Cal-SOAP is instrumental in improving the flow of information about post-secondary education and financial aid while raising the achievement levels of low-income, elementary and secondary school students or geographic regions with documented low-eligibility or college participation rates, and who are first in their families to attend college.  </a:t>
            </a:r>
            <a:endParaRPr lang="en-US"/>
          </a:p>
          <a:p>
            <a:pPr marL="227965" indent="-227965"/>
            <a:r>
              <a:rPr lang="en-US"/>
              <a:t>Meet Yesenia Carrillo, Cal Soap College Success Coach </a:t>
            </a:r>
          </a:p>
          <a:p>
            <a:pPr marL="227965" indent="-227965"/>
            <a:r>
              <a:rPr lang="en-US"/>
              <a:t>Office Hours - </a:t>
            </a:r>
            <a:r>
              <a:rPr lang="en-US">
                <a:ea typeface="+mn-lt"/>
                <a:cs typeface="+mn-lt"/>
              </a:rPr>
              <a:t>Monday’s, Tuesday’s, and Friday’s from 9am-2pm </a:t>
            </a:r>
          </a:p>
          <a:p>
            <a:pPr marL="227965" indent="-227965"/>
            <a:r>
              <a:rPr lang="en-US">
                <a:ea typeface="+mn-lt"/>
                <a:cs typeface="+mn-lt"/>
              </a:rPr>
              <a:t>Email: ycarrillo_c@rcoe.us Phone Number: (909) 521-8470 </a:t>
            </a:r>
          </a:p>
          <a:p>
            <a:pPr marL="227965" indent="-227965"/>
            <a:r>
              <a:rPr lang="en-US">
                <a:ea typeface="+mn-lt"/>
                <a:cs typeface="+mn-lt"/>
              </a:rPr>
              <a:t>Students can register for an appointment by using the following link: Virtual Coaches Support: https://a.flexbooker.com/reserve/rivcocalsoap#chooseService</a:t>
            </a:r>
          </a:p>
          <a:p>
            <a:pPr marL="227965" indent="-227965"/>
            <a:endParaRPr lang="en-US"/>
          </a:p>
        </p:txBody>
      </p:sp>
    </p:spTree>
    <p:extLst>
      <p:ext uri="{BB962C8B-B14F-4D97-AF65-F5344CB8AC3E}">
        <p14:creationId xmlns:p14="http://schemas.microsoft.com/office/powerpoint/2010/main" val="520834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F8E0-2F29-A11D-AAA4-EC17C0E67A62}"/>
              </a:ext>
            </a:extLst>
          </p:cNvPr>
          <p:cNvSpPr>
            <a:spLocks noGrp="1"/>
          </p:cNvSpPr>
          <p:nvPr>
            <p:ph type="title"/>
          </p:nvPr>
        </p:nvSpPr>
        <p:spPr>
          <a:xfrm>
            <a:off x="664635" y="484095"/>
            <a:ext cx="10075084" cy="1116106"/>
          </a:xfrm>
        </p:spPr>
        <p:txBody>
          <a:bodyPr anchor="t">
            <a:normAutofit/>
          </a:bodyPr>
          <a:lstStyle/>
          <a:p>
            <a:r>
              <a:rPr lang="en-US"/>
              <a:t>Welcome </a:t>
            </a:r>
          </a:p>
        </p:txBody>
      </p:sp>
      <p:sp>
        <p:nvSpPr>
          <p:cNvPr id="3" name="Content Placeholder 2">
            <a:extLst>
              <a:ext uri="{FF2B5EF4-FFF2-40B4-BE49-F238E27FC236}">
                <a16:creationId xmlns:a16="http://schemas.microsoft.com/office/drawing/2014/main" id="{697ECCBF-DFB7-D006-FCB5-3EAD4F1DAFE1}"/>
              </a:ext>
            </a:extLst>
          </p:cNvPr>
          <p:cNvSpPr>
            <a:spLocks noGrp="1"/>
          </p:cNvSpPr>
          <p:nvPr>
            <p:ph sz="half" idx="1"/>
          </p:nvPr>
        </p:nvSpPr>
        <p:spPr>
          <a:xfrm>
            <a:off x="664692" y="1985964"/>
            <a:ext cx="4876800" cy="4140200"/>
          </a:xfrm>
        </p:spPr>
        <p:txBody>
          <a:bodyPr vert="horz" lIns="91440" tIns="45720" rIns="91440" bIns="45720" rtlCol="0" anchor="t">
            <a:normAutofit/>
          </a:bodyPr>
          <a:lstStyle/>
          <a:p>
            <a:pPr marL="0" indent="0">
              <a:buNone/>
            </a:pPr>
            <a:r>
              <a:rPr lang="en-US" sz="2400"/>
              <a:t>VMHS Principal, Celeste Scallion</a:t>
            </a:r>
            <a:r>
              <a:rPr lang="en-US"/>
              <a:t> </a:t>
            </a:r>
          </a:p>
        </p:txBody>
      </p:sp>
      <p:pic>
        <p:nvPicPr>
          <p:cNvPr id="4" name="Picture 4">
            <a:extLst>
              <a:ext uri="{FF2B5EF4-FFF2-40B4-BE49-F238E27FC236}">
                <a16:creationId xmlns:a16="http://schemas.microsoft.com/office/drawing/2014/main" id="{4A89924E-0C92-AE59-EEB9-B81273EAB3DB}"/>
              </a:ext>
            </a:extLst>
          </p:cNvPr>
          <p:cNvPicPr>
            <a:picLocks noChangeAspect="1"/>
          </p:cNvPicPr>
          <p:nvPr/>
        </p:nvPicPr>
        <p:blipFill rotWithShape="1">
          <a:blip r:embed="rId2"/>
          <a:srcRect t="19810" r="2" b="32437"/>
          <a:stretch/>
        </p:blipFill>
        <p:spPr>
          <a:xfrm>
            <a:off x="5907327" y="2074410"/>
            <a:ext cx="3706586" cy="3140076"/>
          </a:xfrm>
          <a:prstGeom prst="rect">
            <a:avLst/>
          </a:prstGeom>
          <a:noFill/>
        </p:spPr>
      </p:pic>
    </p:spTree>
    <p:extLst>
      <p:ext uri="{BB962C8B-B14F-4D97-AF65-F5344CB8AC3E}">
        <p14:creationId xmlns:p14="http://schemas.microsoft.com/office/powerpoint/2010/main" val="267652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2859" r="1" b="1"/>
          <a:stretch/>
        </p:blipFill>
        <p:spPr>
          <a:xfrm>
            <a:off x="936965" y="343780"/>
            <a:ext cx="2681760" cy="2437310"/>
          </a:xfrm>
          <a:prstGeom prst="rect">
            <a:avLst/>
          </a:prstGeom>
        </p:spPr>
      </p:pic>
      <p:sp>
        <p:nvSpPr>
          <p:cNvPr id="2" name="Title 1"/>
          <p:cNvSpPr>
            <a:spLocks noGrp="1"/>
          </p:cNvSpPr>
          <p:nvPr>
            <p:ph type="title"/>
          </p:nvPr>
        </p:nvSpPr>
        <p:spPr>
          <a:xfrm>
            <a:off x="3145974" y="104324"/>
            <a:ext cx="5910943" cy="850968"/>
          </a:xfrm>
          <a:ln>
            <a:noFill/>
          </a:ln>
        </p:spPr>
        <p:txBody>
          <a:bodyPr>
            <a:normAutofit/>
          </a:bodyPr>
          <a:lstStyle/>
          <a:p>
            <a:pPr algn="ctr"/>
            <a:r>
              <a:rPr lang="en-US" sz="2800"/>
              <a:t>Prepare for your AP Exams</a:t>
            </a:r>
          </a:p>
        </p:txBody>
      </p:sp>
      <p:sp>
        <p:nvSpPr>
          <p:cNvPr id="9" name="Content Placeholder 8"/>
          <p:cNvSpPr>
            <a:spLocks noGrp="1"/>
          </p:cNvSpPr>
          <p:nvPr>
            <p:ph idx="1"/>
          </p:nvPr>
        </p:nvSpPr>
        <p:spPr>
          <a:xfrm>
            <a:off x="6699617" y="864485"/>
            <a:ext cx="2862581" cy="4081073"/>
          </a:xfrm>
        </p:spPr>
        <p:txBody>
          <a:bodyPr vert="horz" lIns="91440" tIns="45720" rIns="91440" bIns="45720" rtlCol="0" anchor="t">
            <a:normAutofit/>
          </a:bodyPr>
          <a:lstStyle/>
          <a:p>
            <a:pPr marL="0" indent="0" algn="ctr">
              <a:buNone/>
            </a:pPr>
            <a:endParaRPr lang="en-US" sz="1800">
              <a:latin typeface="Arial" charset="0"/>
              <a:ea typeface="Arial" charset="0"/>
              <a:cs typeface="Arial" charset="0"/>
            </a:endParaRPr>
          </a:p>
          <a:p>
            <a:pPr marL="0" indent="0" algn="ctr">
              <a:lnSpc>
                <a:spcPct val="120000"/>
              </a:lnSpc>
              <a:spcBef>
                <a:spcPts val="800"/>
              </a:spcBef>
              <a:spcAft>
                <a:spcPts val="600"/>
              </a:spcAft>
              <a:buNone/>
            </a:pPr>
            <a:endParaRPr lang="en-US" sz="6000">
              <a:highlight>
                <a:srgbClr val="FFFF00"/>
              </a:highlight>
              <a:latin typeface="Arial"/>
              <a:ea typeface="Arial" charset="0"/>
              <a:cs typeface="Arial"/>
            </a:endParaRPr>
          </a:p>
        </p:txBody>
      </p:sp>
      <p:sp>
        <p:nvSpPr>
          <p:cNvPr id="3" name="TextBox 2"/>
          <p:cNvSpPr txBox="1"/>
          <p:nvPr/>
        </p:nvSpPr>
        <p:spPr>
          <a:xfrm>
            <a:off x="1578154" y="4732633"/>
            <a:ext cx="9195092" cy="1570943"/>
          </a:xfrm>
          <a:prstGeom prst="rect">
            <a:avLst/>
          </a:prstGeom>
          <a:noFill/>
        </p:spPr>
        <p:txBody>
          <a:bodyPr wrap="square" lIns="91440" tIns="45720" rIns="91440" bIns="45720" rtlCol="0" anchor="t">
            <a:spAutoFit/>
          </a:bodyPr>
          <a:lstStyle/>
          <a:p>
            <a:pPr>
              <a:lnSpc>
                <a:spcPct val="120000"/>
              </a:lnSpc>
              <a:spcBef>
                <a:spcPts val="800"/>
              </a:spcBef>
              <a:spcAft>
                <a:spcPts val="600"/>
              </a:spcAft>
            </a:pPr>
            <a:r>
              <a:rPr lang="en-US" sz="1800">
                <a:latin typeface="Arial"/>
                <a:ea typeface="Arial" charset="0"/>
                <a:cs typeface="Arial"/>
              </a:rPr>
              <a:t>Prep sessions for AP Biology, AP Chemistry, AP Physics, AP Calculus AB, AP Statistics, AP English Language, AP English Literature, AP World History, AP Human Geography, AP US History, and AP Computer Science Principles.</a:t>
            </a:r>
          </a:p>
          <a:p>
            <a:pPr>
              <a:lnSpc>
                <a:spcPct val="120000"/>
              </a:lnSpc>
              <a:spcBef>
                <a:spcPts val="800"/>
              </a:spcBef>
              <a:spcAft>
                <a:spcPts val="600"/>
              </a:spcAft>
            </a:pPr>
            <a:r>
              <a:rPr lang="en-US" sz="1800">
                <a:latin typeface="Arial"/>
                <a:ea typeface="Arial" charset="0"/>
                <a:cs typeface="Arial"/>
              </a:rPr>
              <a:t>Questions? Speak to your AP Teacher or </a:t>
            </a:r>
            <a:r>
              <a:rPr lang="en-US">
                <a:latin typeface="Arial"/>
                <a:ea typeface="Arial" charset="0"/>
                <a:cs typeface="Arial"/>
              </a:rPr>
              <a:t>Ms. Hill or Ms. Valenzuela </a:t>
            </a:r>
            <a:endParaRPr lang="en-US" sz="1800">
              <a:latin typeface="Arial"/>
              <a:cs typeface="Arial"/>
            </a:endParaRPr>
          </a:p>
        </p:txBody>
      </p:sp>
      <p:graphicFrame>
        <p:nvGraphicFramePr>
          <p:cNvPr id="5" name="Table 4">
            <a:extLst>
              <a:ext uri="{FF2B5EF4-FFF2-40B4-BE49-F238E27FC236}">
                <a16:creationId xmlns:a16="http://schemas.microsoft.com/office/drawing/2014/main" id="{A9D4CB5D-84A4-544E-F91D-218B28B19A13}"/>
              </a:ext>
            </a:extLst>
          </p:cNvPr>
          <p:cNvGraphicFramePr>
            <a:graphicFrameLocks noGrp="1"/>
          </p:cNvGraphicFramePr>
          <p:nvPr>
            <p:extLst>
              <p:ext uri="{D42A27DB-BD31-4B8C-83A1-F6EECF244321}">
                <p14:modId xmlns:p14="http://schemas.microsoft.com/office/powerpoint/2010/main" val="4084618440"/>
              </p:ext>
            </p:extLst>
          </p:nvPr>
        </p:nvGraphicFramePr>
        <p:xfrm>
          <a:off x="1903433" y="3017785"/>
          <a:ext cx="8010524" cy="1554480"/>
        </p:xfrm>
        <a:graphic>
          <a:graphicData uri="http://schemas.openxmlformats.org/drawingml/2006/table">
            <a:tbl>
              <a:tblPr firstRow="1" bandRow="1">
                <a:tableStyleId>{5C22544A-7EE6-4342-B048-85BDC9FD1C3A}</a:tableStyleId>
              </a:tblPr>
              <a:tblGrid>
                <a:gridCol w="4005262">
                  <a:extLst>
                    <a:ext uri="{9D8B030D-6E8A-4147-A177-3AD203B41FA5}">
                      <a16:colId xmlns:a16="http://schemas.microsoft.com/office/drawing/2014/main" val="499029252"/>
                    </a:ext>
                  </a:extLst>
                </a:gridCol>
                <a:gridCol w="4005262">
                  <a:extLst>
                    <a:ext uri="{9D8B030D-6E8A-4147-A177-3AD203B41FA5}">
                      <a16:colId xmlns:a16="http://schemas.microsoft.com/office/drawing/2014/main" val="1556352178"/>
                    </a:ext>
                  </a:extLst>
                </a:gridCol>
              </a:tblGrid>
              <a:tr h="0">
                <a:tc>
                  <a:txBody>
                    <a:bodyPr/>
                    <a:lstStyle/>
                    <a:p>
                      <a:pPr algn="ctr"/>
                      <a:r>
                        <a:rPr lang="en-US" sz="1800">
                          <a:effectLst/>
                        </a:rPr>
                        <a:t>2022</a:t>
                      </a:r>
                      <a:endParaRPr lang="en-US" sz="1800" b="0">
                        <a:solidFill>
                          <a:srgbClr val="003DA5"/>
                        </a:solidFill>
                        <a:effectLst/>
                        <a:latin typeface="Fira Sans Regular"/>
                      </a:endParaRPr>
                    </a:p>
                  </a:txBody>
                  <a:tcPr marL="68580" marR="68580"/>
                </a:tc>
                <a:tc>
                  <a:txBody>
                    <a:bodyPr/>
                    <a:lstStyle/>
                    <a:p>
                      <a:pPr algn="ctr"/>
                      <a:r>
                        <a:rPr lang="en-US" sz="1800">
                          <a:effectLst/>
                        </a:rPr>
                        <a:t>2023</a:t>
                      </a:r>
                      <a:endParaRPr lang="en-US" sz="1800" b="0">
                        <a:solidFill>
                          <a:srgbClr val="003DA5"/>
                        </a:solidFill>
                        <a:effectLst/>
                        <a:latin typeface="Fira Sans Regular"/>
                      </a:endParaRPr>
                    </a:p>
                  </a:txBody>
                  <a:tcPr marL="68580" marR="68580"/>
                </a:tc>
                <a:extLst>
                  <a:ext uri="{0D108BD9-81ED-4DB2-BD59-A6C34878D82A}">
                    <a16:rowId xmlns:a16="http://schemas.microsoft.com/office/drawing/2014/main" val="3295193046"/>
                  </a:ext>
                </a:extLst>
              </a:tr>
              <a:tr h="0">
                <a:tc>
                  <a:txBody>
                    <a:bodyPr/>
                    <a:lstStyle/>
                    <a:p>
                      <a:pPr algn="ctr"/>
                      <a:r>
                        <a:rPr lang="en-US" sz="1800">
                          <a:effectLst/>
                        </a:rPr>
                        <a:t>September 24</a:t>
                      </a:r>
                    </a:p>
                    <a:p>
                      <a:pPr algn="ctr"/>
                      <a:r>
                        <a:rPr lang="en-US" sz="1800">
                          <a:effectLst/>
                        </a:rPr>
                        <a:t>October 22</a:t>
                      </a:r>
                    </a:p>
                    <a:p>
                      <a:pPr algn="ctr"/>
                      <a:r>
                        <a:rPr lang="en-US" sz="1800">
                          <a:effectLst/>
                        </a:rPr>
                        <a:t>November 5</a:t>
                      </a:r>
                    </a:p>
                    <a:p>
                      <a:pPr algn="ctr"/>
                      <a:r>
                        <a:rPr lang="en-US" sz="1800">
                          <a:effectLst/>
                        </a:rPr>
                        <a:t>December 10</a:t>
                      </a:r>
                    </a:p>
                  </a:txBody>
                  <a:tcPr marL="68580" marR="68580"/>
                </a:tc>
                <a:tc>
                  <a:txBody>
                    <a:bodyPr/>
                    <a:lstStyle/>
                    <a:p>
                      <a:pPr algn="ctr"/>
                      <a:r>
                        <a:rPr lang="en-US" sz="1800">
                          <a:effectLst/>
                        </a:rPr>
                        <a:t>January 14</a:t>
                      </a:r>
                    </a:p>
                    <a:p>
                      <a:pPr algn="ctr"/>
                      <a:r>
                        <a:rPr lang="en-US" sz="1800">
                          <a:effectLst/>
                        </a:rPr>
                        <a:t>February 4</a:t>
                      </a:r>
                    </a:p>
                    <a:p>
                      <a:pPr algn="ctr"/>
                      <a:r>
                        <a:rPr lang="en-US" sz="1800">
                          <a:effectLst/>
                        </a:rPr>
                        <a:t>March 18</a:t>
                      </a:r>
                    </a:p>
                    <a:p>
                      <a:pPr algn="ctr"/>
                      <a:r>
                        <a:rPr lang="en-US" sz="1800">
                          <a:effectLst/>
                        </a:rPr>
                        <a:t>April 22</a:t>
                      </a:r>
                    </a:p>
                  </a:txBody>
                  <a:tcPr marL="68580" marR="68580"/>
                </a:tc>
                <a:extLst>
                  <a:ext uri="{0D108BD9-81ED-4DB2-BD59-A6C34878D82A}">
                    <a16:rowId xmlns:a16="http://schemas.microsoft.com/office/drawing/2014/main" val="4047496846"/>
                  </a:ext>
                </a:extLst>
              </a:tr>
            </a:tbl>
          </a:graphicData>
        </a:graphic>
      </p:graphicFrame>
      <p:sp>
        <p:nvSpPr>
          <p:cNvPr id="6" name="TextBox 5">
            <a:extLst>
              <a:ext uri="{FF2B5EF4-FFF2-40B4-BE49-F238E27FC236}">
                <a16:creationId xmlns:a16="http://schemas.microsoft.com/office/drawing/2014/main" id="{F51431AE-CF67-E4A1-2DF7-3E784CA15156}"/>
              </a:ext>
            </a:extLst>
          </p:cNvPr>
          <p:cNvSpPr txBox="1"/>
          <p:nvPr/>
        </p:nvSpPr>
        <p:spPr>
          <a:xfrm>
            <a:off x="3682680" y="1560653"/>
            <a:ext cx="612879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DA5"/>
                </a:solidFill>
                <a:latin typeface="Fira Sans Regular"/>
              </a:rPr>
              <a:t>Dates for 2022-2023 Program</a:t>
            </a:r>
          </a:p>
          <a:p>
            <a:endParaRPr lang="en-US">
              <a:solidFill>
                <a:srgbClr val="003DA5"/>
              </a:solidFill>
              <a:latin typeface="Fira Sans Regular"/>
            </a:endParaRPr>
          </a:p>
          <a:p>
            <a:r>
              <a:rPr lang="en-US">
                <a:solidFill>
                  <a:srgbClr val="003DA5"/>
                </a:solidFill>
                <a:latin typeface="Fira Sans Regular"/>
              </a:rPr>
              <a:t>All sessions will take place via zoom</a:t>
            </a:r>
          </a:p>
          <a:p>
            <a:endParaRPr lang="en-US">
              <a:solidFill>
                <a:srgbClr val="455A64"/>
              </a:solidFill>
              <a:latin typeface="Fira Sans Regular"/>
            </a:endParaRPr>
          </a:p>
        </p:txBody>
      </p:sp>
    </p:spTree>
    <p:extLst>
      <p:ext uri="{BB962C8B-B14F-4D97-AF65-F5344CB8AC3E}">
        <p14:creationId xmlns:p14="http://schemas.microsoft.com/office/powerpoint/2010/main" val="211571748"/>
      </p:ext>
    </p:extLst>
  </p:cSld>
  <p:clrMapOvr>
    <a:masterClrMapping/>
  </p:clrMapOvr>
  <mc:AlternateContent xmlns:mc="http://schemas.openxmlformats.org/markup-compatibility/2006">
    <mc:Choice xmlns:p14="http://schemas.microsoft.com/office/powerpoint/2010/main" Requires="p14">
      <p:transition p14:dur="10" advTm="9000"/>
    </mc:Choice>
    <mc:Fallback>
      <p:transition advTm="9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3326" y="640248"/>
            <a:ext cx="7514035" cy="700709"/>
          </a:xfrm>
        </p:spPr>
        <p:txBody>
          <a:bodyPr>
            <a:normAutofit/>
          </a:bodyPr>
          <a:lstStyle/>
          <a:p>
            <a:r>
              <a:rPr lang="en-US"/>
              <a:t>Announcements</a:t>
            </a:r>
          </a:p>
        </p:txBody>
      </p:sp>
      <p:sp>
        <p:nvSpPr>
          <p:cNvPr id="3" name="Content Placeholder 2"/>
          <p:cNvSpPr>
            <a:spLocks noGrp="1"/>
          </p:cNvSpPr>
          <p:nvPr>
            <p:ph idx="1"/>
          </p:nvPr>
        </p:nvSpPr>
        <p:spPr>
          <a:xfrm>
            <a:off x="1897291" y="1428579"/>
            <a:ext cx="8256743" cy="4284261"/>
          </a:xfrm>
        </p:spPr>
        <p:txBody>
          <a:bodyPr vert="horz" lIns="91440" tIns="45720" rIns="91440" bIns="45720" rtlCol="0" anchor="t">
            <a:normAutofit lnSpcReduction="10000"/>
          </a:bodyPr>
          <a:lstStyle/>
          <a:p>
            <a:pPr marL="227965" indent="-227965"/>
            <a:r>
              <a:rPr lang="en-US" sz="2100" b="1"/>
              <a:t>11th-12th ASVAB Test date -October 12, 2022, sign up in Career Center</a:t>
            </a:r>
            <a:endParaRPr lang="en-US"/>
          </a:p>
          <a:p>
            <a:pPr marL="227965" indent="-227965"/>
            <a:r>
              <a:rPr lang="en-US" sz="2100" b="1"/>
              <a:t>11</a:t>
            </a:r>
            <a:r>
              <a:rPr lang="en-US" sz="2100" b="1" baseline="30000"/>
              <a:t>th</a:t>
            </a:r>
            <a:r>
              <a:rPr lang="en-US" sz="2100" b="1"/>
              <a:t> - PSAT – Saturday Oct. 15th purchase on </a:t>
            </a:r>
            <a:r>
              <a:rPr lang="en-US" sz="2100" b="1">
                <a:hlinkClick r:id="rId3"/>
              </a:rPr>
              <a:t>www.vmhs.net</a:t>
            </a:r>
            <a:r>
              <a:rPr lang="en-US" sz="2100" b="1"/>
              <a:t> or </a:t>
            </a:r>
            <a:r>
              <a:rPr lang="en-US" sz="2100">
                <a:ea typeface="+mn-lt"/>
                <a:cs typeface="+mn-lt"/>
                <a:hlinkClick r:id="rId4"/>
              </a:rPr>
              <a:t>www.TotalRegistration.net/PSAT/053004</a:t>
            </a:r>
            <a:r>
              <a:rPr lang="en-US" sz="2100">
                <a:ea typeface="+mn-lt"/>
                <a:cs typeface="+mn-lt"/>
              </a:rPr>
              <a:t> </a:t>
            </a:r>
          </a:p>
          <a:p>
            <a:pPr marL="455930" lvl="1" indent="-227965"/>
            <a:r>
              <a:rPr lang="en-US" sz="1900" b="1"/>
              <a:t>Deadline to purchase Oct 9th, $25 (Juniors only), PSAT test date </a:t>
            </a:r>
          </a:p>
          <a:p>
            <a:pPr marL="227965" indent="-227965"/>
            <a:r>
              <a:rPr lang="en-US" sz="2100" b="1"/>
              <a:t>Senior Culminating Project (SCP) - Waived for Seniors</a:t>
            </a:r>
          </a:p>
          <a:p>
            <a:pPr marL="227965" indent="-227965"/>
            <a:r>
              <a:rPr lang="en-US" sz="2100" b="1"/>
              <a:t>Junior / Senior Timelines with tonight’s schedule</a:t>
            </a:r>
            <a:r>
              <a:rPr lang="en-US" sz="2100"/>
              <a:t> </a:t>
            </a:r>
          </a:p>
          <a:p>
            <a:pPr marL="227965" indent="-227965"/>
            <a:r>
              <a:rPr lang="en-US" sz="2100" b="1"/>
              <a:t>Check the weekly Pony Express, monthly Counseling Newsletter, our school website, and Canvas Bronco Life &amp; Counseling tile. </a:t>
            </a:r>
          </a:p>
          <a:p>
            <a:pPr marL="0" indent="0">
              <a:buNone/>
            </a:pPr>
            <a:endParaRPr lang="en-US" sz="2100" b="1"/>
          </a:p>
        </p:txBody>
      </p:sp>
    </p:spTree>
    <p:extLst>
      <p:ext uri="{BB962C8B-B14F-4D97-AF65-F5344CB8AC3E}">
        <p14:creationId xmlns:p14="http://schemas.microsoft.com/office/powerpoint/2010/main" val="1272388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D617-F103-E107-217D-1092486F1708}"/>
              </a:ext>
            </a:extLst>
          </p:cNvPr>
          <p:cNvSpPr>
            <a:spLocks noGrp="1"/>
          </p:cNvSpPr>
          <p:nvPr>
            <p:ph type="title"/>
          </p:nvPr>
        </p:nvSpPr>
        <p:spPr/>
        <p:txBody>
          <a:bodyPr/>
          <a:lstStyle/>
          <a:p>
            <a:r>
              <a:rPr lang="en-US"/>
              <a:t>List of Resource Tables located in MPR </a:t>
            </a:r>
          </a:p>
        </p:txBody>
      </p:sp>
      <p:sp>
        <p:nvSpPr>
          <p:cNvPr id="3" name="Content Placeholder 2">
            <a:extLst>
              <a:ext uri="{FF2B5EF4-FFF2-40B4-BE49-F238E27FC236}">
                <a16:creationId xmlns:a16="http://schemas.microsoft.com/office/drawing/2014/main" id="{F8D933B5-4963-7299-8EC2-F64BF56BBFD8}"/>
              </a:ext>
            </a:extLst>
          </p:cNvPr>
          <p:cNvSpPr>
            <a:spLocks noGrp="1"/>
          </p:cNvSpPr>
          <p:nvPr>
            <p:ph sz="half" idx="2"/>
          </p:nvPr>
        </p:nvSpPr>
        <p:spPr>
          <a:xfrm>
            <a:off x="663388" y="1825735"/>
            <a:ext cx="4876800" cy="3678797"/>
          </a:xfrm>
        </p:spPr>
        <p:txBody>
          <a:bodyPr vert="horz" lIns="91440" tIns="45720" rIns="91440" bIns="45720" rtlCol="0" anchor="t">
            <a:noAutofit/>
          </a:bodyPr>
          <a:lstStyle/>
          <a:p>
            <a:pPr marL="227965" indent="-227965"/>
            <a:r>
              <a:rPr lang="en-US" sz="2000"/>
              <a:t>Army </a:t>
            </a:r>
          </a:p>
          <a:p>
            <a:pPr marL="227965" indent="-227965"/>
            <a:r>
              <a:rPr lang="en-US" sz="2000"/>
              <a:t>Marines </a:t>
            </a:r>
          </a:p>
          <a:p>
            <a:pPr marL="227965" indent="-227965"/>
            <a:r>
              <a:rPr lang="en-US" sz="2000"/>
              <a:t>MSJC </a:t>
            </a:r>
          </a:p>
          <a:p>
            <a:pPr marL="227965" indent="-227965"/>
            <a:r>
              <a:rPr lang="en-US" sz="2000"/>
              <a:t>CSU San Marcos</a:t>
            </a:r>
          </a:p>
          <a:p>
            <a:pPr marL="227965" indent="-227965"/>
            <a:r>
              <a:rPr lang="en-US" sz="2000"/>
              <a:t>UC Irvine </a:t>
            </a:r>
          </a:p>
          <a:p>
            <a:pPr marL="227965" indent="-227965"/>
            <a:r>
              <a:rPr lang="en-US" sz="2000"/>
              <a:t>Grand Canyon University </a:t>
            </a:r>
          </a:p>
          <a:p>
            <a:pPr marL="227965" indent="-227965"/>
            <a:r>
              <a:rPr lang="en-US" sz="2000"/>
              <a:t>FIDM</a:t>
            </a:r>
          </a:p>
          <a:p>
            <a:pPr marL="227965" indent="-227965"/>
            <a:r>
              <a:rPr lang="en-US" sz="2000"/>
              <a:t>Cal Baptist University </a:t>
            </a:r>
          </a:p>
          <a:p>
            <a:pPr marL="0" indent="0">
              <a:buNone/>
            </a:pPr>
            <a:endParaRPr lang="en-US"/>
          </a:p>
          <a:p>
            <a:pPr marL="227965" indent="-227965"/>
            <a:endParaRPr lang="en-US"/>
          </a:p>
        </p:txBody>
      </p:sp>
      <p:sp>
        <p:nvSpPr>
          <p:cNvPr id="7" name="Content Placeholder 6">
            <a:extLst>
              <a:ext uri="{FF2B5EF4-FFF2-40B4-BE49-F238E27FC236}">
                <a16:creationId xmlns:a16="http://schemas.microsoft.com/office/drawing/2014/main" id="{B3880D10-E95F-6FD2-74A2-4B09FBA42CD5}"/>
              </a:ext>
            </a:extLst>
          </p:cNvPr>
          <p:cNvSpPr>
            <a:spLocks noGrp="1"/>
          </p:cNvSpPr>
          <p:nvPr>
            <p:ph sz="quarter" idx="4"/>
          </p:nvPr>
        </p:nvSpPr>
        <p:spPr>
          <a:xfrm>
            <a:off x="5856479" y="1825735"/>
            <a:ext cx="4876800" cy="3678797"/>
          </a:xfrm>
        </p:spPr>
        <p:txBody>
          <a:bodyPr vert="horz" lIns="91440" tIns="45720" rIns="91440" bIns="45720" rtlCol="0" anchor="t">
            <a:noAutofit/>
          </a:bodyPr>
          <a:lstStyle/>
          <a:p>
            <a:pPr marL="227965" indent="-227965"/>
            <a:r>
              <a:rPr lang="en-US" sz="2000">
                <a:ea typeface="+mn-lt"/>
                <a:cs typeface="+mn-lt"/>
              </a:rPr>
              <a:t>PTSA </a:t>
            </a:r>
          </a:p>
          <a:p>
            <a:pPr marL="227965" indent="-227965"/>
            <a:r>
              <a:rPr lang="en-US" sz="2000">
                <a:ea typeface="+mn-lt"/>
                <a:cs typeface="+mn-lt"/>
              </a:rPr>
              <a:t>AP/Dual </a:t>
            </a:r>
          </a:p>
          <a:p>
            <a:pPr marL="227965" indent="-227965"/>
            <a:r>
              <a:rPr lang="en-US" sz="2000"/>
              <a:t>NCAA</a:t>
            </a:r>
          </a:p>
          <a:p>
            <a:pPr marL="227965" indent="-227965"/>
            <a:r>
              <a:rPr lang="en-US" sz="2000"/>
              <a:t>California Colleges (CCGI) </a:t>
            </a:r>
          </a:p>
          <a:p>
            <a:pPr marL="227965" indent="-227965"/>
            <a:r>
              <a:rPr lang="en-US" sz="2000"/>
              <a:t>FAFSA/CADAA</a:t>
            </a:r>
          </a:p>
          <a:p>
            <a:pPr marL="227965" indent="-227965"/>
            <a:r>
              <a:rPr lang="en-US" sz="2000"/>
              <a:t>Herff Jones</a:t>
            </a:r>
          </a:p>
          <a:p>
            <a:pPr marL="227965" indent="-227965"/>
            <a:r>
              <a:rPr lang="en-US" sz="2000"/>
              <a:t>VMHS Counseling </a:t>
            </a:r>
          </a:p>
          <a:p>
            <a:pPr marL="227965" indent="-227965"/>
            <a:r>
              <a:rPr lang="en-US" sz="2000"/>
              <a:t>School Wide Interventions</a:t>
            </a:r>
          </a:p>
          <a:p>
            <a:pPr marL="0" indent="0">
              <a:buNone/>
            </a:pPr>
            <a:endParaRPr lang="en-US" sz="2000"/>
          </a:p>
          <a:p>
            <a:pPr marL="227965" indent="-227965"/>
            <a:endParaRPr lang="en-US" sz="2000"/>
          </a:p>
          <a:p>
            <a:pPr marL="227965" indent="-227965"/>
            <a:endParaRPr lang="en-US" sz="2000"/>
          </a:p>
        </p:txBody>
      </p:sp>
      <p:sp>
        <p:nvSpPr>
          <p:cNvPr id="5" name="Text Placeholder 4">
            <a:extLst>
              <a:ext uri="{FF2B5EF4-FFF2-40B4-BE49-F238E27FC236}">
                <a16:creationId xmlns:a16="http://schemas.microsoft.com/office/drawing/2014/main" id="{ACA2C496-7ABA-43E0-DD0C-CFCD93CA8621}"/>
              </a:ext>
            </a:extLst>
          </p:cNvPr>
          <p:cNvSpPr>
            <a:spLocks noGrp="1"/>
          </p:cNvSpPr>
          <p:nvPr>
            <p:ph type="body" idx="1"/>
          </p:nvPr>
        </p:nvSpPr>
        <p:spPr>
          <a:xfrm>
            <a:off x="635166" y="1228638"/>
            <a:ext cx="4876800" cy="322729"/>
          </a:xfrm>
        </p:spPr>
        <p:txBody>
          <a:bodyPr/>
          <a:lstStyle/>
          <a:p>
            <a:endParaRPr lang="en-US"/>
          </a:p>
        </p:txBody>
      </p:sp>
      <p:sp>
        <p:nvSpPr>
          <p:cNvPr id="6" name="Text Placeholder 5">
            <a:extLst>
              <a:ext uri="{FF2B5EF4-FFF2-40B4-BE49-F238E27FC236}">
                <a16:creationId xmlns:a16="http://schemas.microsoft.com/office/drawing/2014/main" id="{F62F155F-452A-3BC5-5FC7-7F7EA63A3269}"/>
              </a:ext>
            </a:extLst>
          </p:cNvPr>
          <p:cNvSpPr>
            <a:spLocks noGrp="1"/>
          </p:cNvSpPr>
          <p:nvPr>
            <p:ph type="body" sz="quarter" idx="3"/>
          </p:nvPr>
        </p:nvSpPr>
        <p:spPr>
          <a:xfrm>
            <a:off x="5796321" y="1228638"/>
            <a:ext cx="4876800" cy="322729"/>
          </a:xfrm>
        </p:spPr>
        <p:txBody>
          <a:bodyPr/>
          <a:lstStyle/>
          <a:p>
            <a:endParaRPr lang="en-US"/>
          </a:p>
        </p:txBody>
      </p:sp>
    </p:spTree>
    <p:extLst>
      <p:ext uri="{BB962C8B-B14F-4D97-AF65-F5344CB8AC3E}">
        <p14:creationId xmlns:p14="http://schemas.microsoft.com/office/powerpoint/2010/main" val="1984889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0938-C8F4-93F5-523D-F67E7C247C74}"/>
              </a:ext>
            </a:extLst>
          </p:cNvPr>
          <p:cNvSpPr>
            <a:spLocks noGrp="1"/>
          </p:cNvSpPr>
          <p:nvPr>
            <p:ph type="title"/>
          </p:nvPr>
        </p:nvSpPr>
        <p:spPr>
          <a:xfrm>
            <a:off x="664635" y="484095"/>
            <a:ext cx="10075084" cy="1094940"/>
          </a:xfrm>
        </p:spPr>
        <p:txBody>
          <a:bodyPr/>
          <a:lstStyle/>
          <a:p>
            <a:r>
              <a:rPr lang="en-US" sz="3200"/>
              <a:t>Please take a moment to fill out the Parent Night Feedback Survey at QR Code below. We appreciate your feedback. </a:t>
            </a:r>
            <a:endParaRPr lang="en-US"/>
          </a:p>
        </p:txBody>
      </p:sp>
      <p:pic>
        <p:nvPicPr>
          <p:cNvPr id="4" name="Picture 4" descr="Qr code&#10;&#10;Description automatically generated">
            <a:extLst>
              <a:ext uri="{FF2B5EF4-FFF2-40B4-BE49-F238E27FC236}">
                <a16:creationId xmlns:a16="http://schemas.microsoft.com/office/drawing/2014/main" id="{317D754C-552B-B957-CD57-11B0C2C935AE}"/>
              </a:ext>
            </a:extLst>
          </p:cNvPr>
          <p:cNvPicPr>
            <a:picLocks noGrp="1" noChangeAspect="1"/>
          </p:cNvPicPr>
          <p:nvPr>
            <p:ph idx="1"/>
          </p:nvPr>
        </p:nvPicPr>
        <p:blipFill>
          <a:blip r:embed="rId2"/>
          <a:stretch>
            <a:fillRect/>
          </a:stretch>
        </p:blipFill>
        <p:spPr>
          <a:xfrm>
            <a:off x="5825458" y="1810755"/>
            <a:ext cx="4144963" cy="4144963"/>
          </a:xfrm>
        </p:spPr>
      </p:pic>
      <p:sp>
        <p:nvSpPr>
          <p:cNvPr id="3" name="TextBox 2">
            <a:extLst>
              <a:ext uri="{FF2B5EF4-FFF2-40B4-BE49-F238E27FC236}">
                <a16:creationId xmlns:a16="http://schemas.microsoft.com/office/drawing/2014/main" id="{31315101-2DE5-14B8-AB8C-FF877715CB70}"/>
              </a:ext>
            </a:extLst>
          </p:cNvPr>
          <p:cNvSpPr txBox="1"/>
          <p:nvPr/>
        </p:nvSpPr>
        <p:spPr>
          <a:xfrm>
            <a:off x="5471320" y="5955718"/>
            <a:ext cx="485323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a:t>Bit.ly/vmhsjs22</a:t>
            </a:r>
          </a:p>
        </p:txBody>
      </p:sp>
      <p:pic>
        <p:nvPicPr>
          <p:cNvPr id="6" name="Picture 6">
            <a:extLst>
              <a:ext uri="{FF2B5EF4-FFF2-40B4-BE49-F238E27FC236}">
                <a16:creationId xmlns:a16="http://schemas.microsoft.com/office/drawing/2014/main" id="{59182FE2-C3A9-3E1C-E37C-8F35FE4C1E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23" r="-11597" b="20536"/>
          <a:stretch/>
        </p:blipFill>
        <p:spPr>
          <a:xfrm>
            <a:off x="1659633" y="2079203"/>
            <a:ext cx="3249741" cy="4499330"/>
          </a:xfrm>
          <a:prstGeom prst="rect">
            <a:avLst/>
          </a:prstGeom>
        </p:spPr>
      </p:pic>
    </p:spTree>
    <p:extLst>
      <p:ext uri="{BB962C8B-B14F-4D97-AF65-F5344CB8AC3E}">
        <p14:creationId xmlns:p14="http://schemas.microsoft.com/office/powerpoint/2010/main" val="2703054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7164" y="476970"/>
            <a:ext cx="7967724" cy="5695762"/>
          </a:xfrm>
        </p:spPr>
        <p:txBody>
          <a:bodyPr vert="horz" lIns="91440" tIns="45720" rIns="91440" bIns="45720" rtlCol="0" anchor="t">
            <a:noAutofit/>
          </a:bodyPr>
          <a:lstStyle/>
          <a:p>
            <a:pPr marL="227965" indent="-227965"/>
            <a:r>
              <a:rPr lang="en-US" sz="2100"/>
              <a:t>Counseling and Senior Administrator: Heather Just </a:t>
            </a:r>
          </a:p>
          <a:p>
            <a:pPr marL="227965" indent="-227965"/>
            <a:r>
              <a:rPr lang="en-US" sz="2100"/>
              <a:t>Intervention and Junior Administrator: Brianna Burow</a:t>
            </a:r>
          </a:p>
          <a:p>
            <a:pPr marL="227965" indent="-227965"/>
            <a:r>
              <a:rPr lang="en-US" sz="2100"/>
              <a:t>Counseling Secretaries:</a:t>
            </a:r>
            <a:endParaRPr lang="en-US"/>
          </a:p>
          <a:p>
            <a:pPr marL="0" indent="0">
              <a:buNone/>
            </a:pPr>
            <a:r>
              <a:rPr lang="en-US" sz="2100"/>
              <a:t>	</a:t>
            </a:r>
            <a:r>
              <a:rPr lang="en-US" sz="2100" b="1"/>
              <a:t>East Hall</a:t>
            </a:r>
            <a:r>
              <a:rPr lang="en-US" sz="2100"/>
              <a:t>: Rachel Lazo &amp; Courtney Hansen</a:t>
            </a:r>
            <a:r>
              <a:rPr lang="en-US" sz="2100" u="sng"/>
              <a:t> </a:t>
            </a:r>
            <a:r>
              <a:rPr lang="en-US" sz="2100" u="sng" err="1"/>
              <a:t>ext</a:t>
            </a:r>
            <a:r>
              <a:rPr lang="en-US" sz="2100" u="sng"/>
              <a:t> 6676</a:t>
            </a:r>
          </a:p>
          <a:p>
            <a:pPr marL="0" indent="0">
              <a:buNone/>
            </a:pPr>
            <a:r>
              <a:rPr lang="en-US" sz="2100"/>
              <a:t>	</a:t>
            </a:r>
            <a:r>
              <a:rPr lang="en-US"/>
              <a:t>(Kimble, Osorio, Padilla and Valenzuela)</a:t>
            </a:r>
          </a:p>
          <a:p>
            <a:pPr marL="0" indent="0">
              <a:buNone/>
            </a:pPr>
            <a:r>
              <a:rPr lang="en-US" sz="2100"/>
              <a:t>	</a:t>
            </a:r>
            <a:r>
              <a:rPr lang="en-US" sz="2100" b="1"/>
              <a:t>West Hall</a:t>
            </a:r>
            <a:r>
              <a:rPr lang="en-US" sz="2100"/>
              <a:t>:  Kristin Fuller  &amp; Jackie Moran </a:t>
            </a:r>
            <a:r>
              <a:rPr lang="en-US" sz="2100" u="sng" err="1"/>
              <a:t>ext</a:t>
            </a:r>
            <a:r>
              <a:rPr lang="en-US" sz="2100" u="sng"/>
              <a:t> 6690</a:t>
            </a:r>
          </a:p>
          <a:p>
            <a:pPr marL="0" indent="0">
              <a:buNone/>
            </a:pPr>
            <a:r>
              <a:rPr lang="en-US" sz="2100"/>
              <a:t>                </a:t>
            </a:r>
            <a:r>
              <a:rPr lang="en-US"/>
              <a:t>(</a:t>
            </a:r>
            <a:r>
              <a:rPr lang="en-US" err="1"/>
              <a:t>Candaele</a:t>
            </a:r>
            <a:r>
              <a:rPr lang="en-US"/>
              <a:t>, Hill, Peterson, Tyler)</a:t>
            </a:r>
          </a:p>
          <a:p>
            <a:pPr marL="456565" lvl="1" indent="-227965"/>
            <a:r>
              <a:rPr lang="en-US" sz="2000"/>
              <a:t>Registrars:</a:t>
            </a:r>
          </a:p>
          <a:p>
            <a:pPr marL="228600" lvl="1" indent="0">
              <a:spcBef>
                <a:spcPts val="0"/>
              </a:spcBef>
              <a:buNone/>
            </a:pPr>
            <a:r>
              <a:rPr lang="en-US" sz="2000"/>
              <a:t>	Michelle Morris, A-K </a:t>
            </a:r>
            <a:r>
              <a:rPr lang="en-US" sz="2000" err="1"/>
              <a:t>ext</a:t>
            </a:r>
            <a:r>
              <a:rPr lang="en-US" sz="2000"/>
              <a:t> 6684  </a:t>
            </a:r>
          </a:p>
          <a:p>
            <a:pPr marL="228600" lvl="1" indent="0">
              <a:spcBef>
                <a:spcPts val="0"/>
              </a:spcBef>
              <a:buNone/>
            </a:pPr>
            <a:r>
              <a:rPr lang="en-US" sz="2000"/>
              <a:t>	Debbie Rausa, L-Z </a:t>
            </a:r>
            <a:r>
              <a:rPr lang="en-US" sz="2000" err="1"/>
              <a:t>ext</a:t>
            </a:r>
            <a:r>
              <a:rPr lang="en-US" sz="2000"/>
              <a:t> 6774</a:t>
            </a:r>
          </a:p>
          <a:p>
            <a:pPr marL="456565" lvl="1" indent="-227965">
              <a:spcBef>
                <a:spcPts val="0"/>
              </a:spcBef>
            </a:pPr>
            <a:r>
              <a:rPr lang="en-US" sz="2000"/>
              <a:t>Career Center:</a:t>
            </a:r>
          </a:p>
          <a:p>
            <a:pPr marL="228600" lvl="1" indent="0">
              <a:spcBef>
                <a:spcPts val="0"/>
              </a:spcBef>
              <a:buNone/>
            </a:pPr>
            <a:r>
              <a:rPr lang="en-US" sz="2000"/>
              <a:t>              Cara Finch </a:t>
            </a:r>
            <a:r>
              <a:rPr lang="en-US" sz="2000" err="1"/>
              <a:t>ext</a:t>
            </a:r>
            <a:r>
              <a:rPr lang="en-US" sz="2000"/>
              <a:t> 6589</a:t>
            </a:r>
          </a:p>
        </p:txBody>
      </p:sp>
    </p:spTree>
    <p:extLst>
      <p:ext uri="{BB962C8B-B14F-4D97-AF65-F5344CB8AC3E}">
        <p14:creationId xmlns:p14="http://schemas.microsoft.com/office/powerpoint/2010/main" val="1355621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482C6-56B4-4B7A-8502-ACCAA1ED2447}"/>
              </a:ext>
            </a:extLst>
          </p:cNvPr>
          <p:cNvSpPr>
            <a:spLocks noGrp="1"/>
          </p:cNvSpPr>
          <p:nvPr>
            <p:ph type="title"/>
          </p:nvPr>
        </p:nvSpPr>
        <p:spPr/>
        <p:txBody>
          <a:bodyPr/>
          <a:lstStyle/>
          <a:p>
            <a:r>
              <a:rPr lang="en-US"/>
              <a:t>Meet the Counselors</a:t>
            </a:r>
          </a:p>
        </p:txBody>
      </p:sp>
      <p:pic>
        <p:nvPicPr>
          <p:cNvPr id="3" name="Picture 3">
            <a:extLst>
              <a:ext uri="{FF2B5EF4-FFF2-40B4-BE49-F238E27FC236}">
                <a16:creationId xmlns:a16="http://schemas.microsoft.com/office/drawing/2014/main" id="{C2F02229-2C13-6BC3-A4F2-7A84D73CCF22}"/>
              </a:ext>
            </a:extLst>
          </p:cNvPr>
          <p:cNvPicPr>
            <a:picLocks noGrp="1" noChangeAspect="1"/>
          </p:cNvPicPr>
          <p:nvPr>
            <p:ph idx="1"/>
          </p:nvPr>
        </p:nvPicPr>
        <p:blipFill>
          <a:blip r:embed="rId3"/>
          <a:stretch>
            <a:fillRect/>
          </a:stretch>
        </p:blipFill>
        <p:spPr>
          <a:xfrm>
            <a:off x="2289396" y="1042814"/>
            <a:ext cx="7707505" cy="5725406"/>
          </a:xfrm>
        </p:spPr>
      </p:pic>
    </p:spTree>
    <p:extLst>
      <p:ext uri="{BB962C8B-B14F-4D97-AF65-F5344CB8AC3E}">
        <p14:creationId xmlns:p14="http://schemas.microsoft.com/office/powerpoint/2010/main" val="1833265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12</a:t>
            </a:r>
            <a:r>
              <a:rPr lang="en-US" baseline="30000"/>
              <a:t>th</a:t>
            </a:r>
            <a:r>
              <a:rPr lang="en-US"/>
              <a:t> grade Focus</a:t>
            </a:r>
          </a:p>
        </p:txBody>
      </p:sp>
      <p:sp>
        <p:nvSpPr>
          <p:cNvPr id="3" name="Content Placeholder 2"/>
          <p:cNvSpPr>
            <a:spLocks noGrp="1"/>
          </p:cNvSpPr>
          <p:nvPr>
            <p:ph idx="1"/>
          </p:nvPr>
        </p:nvSpPr>
        <p:spPr>
          <a:xfrm>
            <a:off x="1848477" y="1285202"/>
            <a:ext cx="7556313" cy="5230963"/>
          </a:xfrm>
        </p:spPr>
        <p:txBody>
          <a:bodyPr vert="horz" lIns="91440" tIns="45720" rIns="91440" bIns="45720" rtlCol="0" anchor="t">
            <a:normAutofit/>
          </a:bodyPr>
          <a:lstStyle/>
          <a:p>
            <a:pPr marL="227965" indent="-227965"/>
            <a:r>
              <a:rPr lang="en-US"/>
              <a:t>Meet graduation requirements</a:t>
            </a:r>
          </a:p>
          <a:p>
            <a:pPr marL="227965" indent="-227965"/>
            <a:r>
              <a:rPr lang="en-US"/>
              <a:t>Complete all final “A-G” course requirements, including college prep English and Math are recommended</a:t>
            </a:r>
          </a:p>
          <a:p>
            <a:pPr marL="456565" lvl="1" indent="-227965"/>
            <a:r>
              <a:rPr lang="en-US" i="1"/>
              <a:t>Students that complete “A-G” requirements will earn an ”A-G” medal for graduation!</a:t>
            </a:r>
          </a:p>
          <a:p>
            <a:pPr marL="227965" indent="-227965"/>
            <a:r>
              <a:rPr lang="en-US"/>
              <a:t>Aug 1st – Nov 30th, UC application window </a:t>
            </a:r>
          </a:p>
          <a:p>
            <a:pPr marL="227965" indent="-227965"/>
            <a:r>
              <a:rPr lang="en-US"/>
              <a:t>Oct 1st </a:t>
            </a:r>
            <a:r>
              <a:rPr lang="mr-IN"/>
              <a:t>–</a:t>
            </a:r>
            <a:r>
              <a:rPr lang="en-US"/>
              <a:t> Nov 30th CSU application window </a:t>
            </a:r>
          </a:p>
          <a:p>
            <a:pPr marL="227965" indent="-227965"/>
            <a:r>
              <a:rPr lang="en-US"/>
              <a:t>California Community College (MSJC)</a:t>
            </a:r>
            <a:endParaRPr lang="en-US">
              <a:ea typeface="+mn-lt"/>
              <a:cs typeface="+mn-lt"/>
            </a:endParaRPr>
          </a:p>
          <a:p>
            <a:pPr marL="227965" indent="-227965"/>
            <a:r>
              <a:rPr lang="en-US">
                <a:ea typeface="+mn-lt"/>
                <a:cs typeface="+mn-lt"/>
              </a:rPr>
              <a:t>Military</a:t>
            </a:r>
            <a:r>
              <a:rPr lang="en-US"/>
              <a:t> bound, take ASVAB and contact your recruiter</a:t>
            </a:r>
          </a:p>
          <a:p>
            <a:pPr marL="227965" indent="-227965"/>
            <a:r>
              <a:rPr lang="en-US"/>
              <a:t>Oct 1st </a:t>
            </a:r>
            <a:r>
              <a:rPr lang="mr-IN"/>
              <a:t>–</a:t>
            </a:r>
            <a:r>
              <a:rPr lang="en-US"/>
              <a:t> March 2nd Apply for Financial Aid (FAFSA)</a:t>
            </a:r>
          </a:p>
          <a:p>
            <a:pPr marL="456565" lvl="1" indent="-227965"/>
            <a:r>
              <a:rPr lang="en-US" i="1"/>
              <a:t>File the FAFSA and get an extra graduation ticket</a:t>
            </a:r>
            <a:endParaRPr lang="en-US"/>
          </a:p>
          <a:p>
            <a:pPr marL="456565" lvl="1" indent="-227965">
              <a:buClr>
                <a:srgbClr val="6184C6"/>
              </a:buClr>
            </a:pPr>
            <a:endParaRPr lang="en-US"/>
          </a:p>
        </p:txBody>
      </p:sp>
    </p:spTree>
    <p:extLst>
      <p:ext uri="{BB962C8B-B14F-4D97-AF65-F5344CB8AC3E}">
        <p14:creationId xmlns:p14="http://schemas.microsoft.com/office/powerpoint/2010/main" val="1642856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B2EAD-5F4F-4B18-88B2-7765D3E63BBC}"/>
              </a:ext>
            </a:extLst>
          </p:cNvPr>
          <p:cNvSpPr>
            <a:spLocks noGrp="1"/>
          </p:cNvSpPr>
          <p:nvPr>
            <p:ph type="title"/>
          </p:nvPr>
        </p:nvSpPr>
        <p:spPr/>
        <p:txBody>
          <a:bodyPr/>
          <a:lstStyle/>
          <a:p>
            <a:r>
              <a:rPr lang="en-US"/>
              <a:t>Graduation Requirements</a:t>
            </a:r>
          </a:p>
        </p:txBody>
      </p:sp>
      <p:sp>
        <p:nvSpPr>
          <p:cNvPr id="3" name="Content Placeholder 2">
            <a:extLst>
              <a:ext uri="{FF2B5EF4-FFF2-40B4-BE49-F238E27FC236}">
                <a16:creationId xmlns:a16="http://schemas.microsoft.com/office/drawing/2014/main" id="{57E05843-3402-4A08-8BDF-40560996D137}"/>
              </a:ext>
            </a:extLst>
          </p:cNvPr>
          <p:cNvSpPr>
            <a:spLocks noGrp="1"/>
          </p:cNvSpPr>
          <p:nvPr>
            <p:ph idx="1"/>
          </p:nvPr>
        </p:nvSpPr>
        <p:spPr>
          <a:xfrm>
            <a:off x="1666120" y="1596574"/>
            <a:ext cx="8333371" cy="4184423"/>
          </a:xfrm>
        </p:spPr>
        <p:txBody>
          <a:bodyPr vert="horz" lIns="91440" tIns="45720" rIns="91440" bIns="45720" rtlCol="0" anchor="t">
            <a:normAutofit fontScale="92500" lnSpcReduction="20000"/>
          </a:bodyPr>
          <a:lstStyle/>
          <a:p>
            <a:pPr marL="0" indent="0" algn="ctr">
              <a:buNone/>
            </a:pPr>
            <a:r>
              <a:rPr lang="en-US" sz="3600">
                <a:ea typeface="+mn-lt"/>
                <a:cs typeface="+mn-lt"/>
              </a:rPr>
              <a:t>CLASS OF 2023!</a:t>
            </a:r>
            <a:endParaRPr lang="en-US"/>
          </a:p>
          <a:p>
            <a:pPr marL="227965" indent="-227965" algn="ctr"/>
            <a:r>
              <a:rPr lang="en-US" sz="2800">
                <a:ea typeface="+mn-lt"/>
                <a:cs typeface="+mn-lt"/>
              </a:rPr>
              <a:t>230 Total Number of Credits </a:t>
            </a:r>
          </a:p>
          <a:p>
            <a:pPr marL="227965" indent="-227965" algn="ctr"/>
            <a:r>
              <a:rPr lang="en-US" sz="2800">
                <a:ea typeface="+mn-lt"/>
                <a:cs typeface="+mn-lt"/>
              </a:rPr>
              <a:t>Junior Reflective Essay - Waived</a:t>
            </a:r>
          </a:p>
          <a:p>
            <a:pPr marL="227965" indent="-227965" algn="ctr"/>
            <a:r>
              <a:rPr lang="en-US" sz="2800">
                <a:ea typeface="+mn-lt"/>
                <a:cs typeface="+mn-lt"/>
              </a:rPr>
              <a:t>Senior Culminating Project - Waived</a:t>
            </a:r>
            <a:endParaRPr lang="en-US" sz="2800" u="sng">
              <a:ea typeface="+mn-lt"/>
              <a:cs typeface="+mn-lt"/>
            </a:endParaRPr>
          </a:p>
          <a:p>
            <a:pPr marL="227965" indent="-227965" algn="ctr"/>
            <a:r>
              <a:rPr lang="en-US" sz="2800">
                <a:ea typeface="+mn-lt"/>
                <a:cs typeface="+mn-lt"/>
              </a:rPr>
              <a:t>Community Service Hours </a:t>
            </a:r>
            <a:endParaRPr lang="en-US" sz="2800" u="sng">
              <a:ea typeface="+mn-lt"/>
              <a:cs typeface="+mn-lt"/>
            </a:endParaRPr>
          </a:p>
          <a:p>
            <a:pPr marL="0" indent="0" algn="ctr">
              <a:buNone/>
            </a:pPr>
            <a:r>
              <a:rPr lang="en-US" sz="2800">
                <a:ea typeface="+mn-lt"/>
                <a:cs typeface="+mn-lt"/>
              </a:rPr>
              <a:t>Class of 2023– 10 hours </a:t>
            </a:r>
            <a:endParaRPr lang="en-US" sz="2800" u="sng">
              <a:ea typeface="+mn-lt"/>
              <a:cs typeface="+mn-lt"/>
            </a:endParaRPr>
          </a:p>
          <a:p>
            <a:pPr marL="0" indent="0" algn="ctr">
              <a:buNone/>
            </a:pPr>
            <a:r>
              <a:rPr lang="en-US" sz="2800">
                <a:ea typeface="+mn-lt"/>
                <a:cs typeface="+mn-lt"/>
              </a:rPr>
              <a:t>Class of 2024 – 20 hours</a:t>
            </a:r>
          </a:p>
          <a:p>
            <a:pPr marL="227965" indent="-227965" algn="ctr"/>
            <a:endParaRPr lang="en-US" sz="2800"/>
          </a:p>
          <a:p>
            <a:pPr marL="227965" indent="-227965"/>
            <a:endParaRPr lang="en-US"/>
          </a:p>
          <a:p>
            <a:pPr marL="227965" indent="-227965"/>
            <a:endParaRPr lang="en-US"/>
          </a:p>
        </p:txBody>
      </p:sp>
    </p:spTree>
    <p:extLst>
      <p:ext uri="{BB962C8B-B14F-4D97-AF65-F5344CB8AC3E}">
        <p14:creationId xmlns:p14="http://schemas.microsoft.com/office/powerpoint/2010/main" val="398959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2060"/>
                </a:solidFill>
              </a:rPr>
              <a:t>California Colleges</a:t>
            </a:r>
            <a:endParaRPr lang="en-US"/>
          </a:p>
        </p:txBody>
      </p:sp>
      <p:sp>
        <p:nvSpPr>
          <p:cNvPr id="3" name="Content Placeholder 2"/>
          <p:cNvSpPr>
            <a:spLocks noGrp="1"/>
          </p:cNvSpPr>
          <p:nvPr>
            <p:ph idx="1"/>
          </p:nvPr>
        </p:nvSpPr>
        <p:spPr>
          <a:xfrm>
            <a:off x="2322360" y="1274700"/>
            <a:ext cx="7543800" cy="4093823"/>
          </a:xfrm>
        </p:spPr>
        <p:txBody>
          <a:bodyPr vert="horz" lIns="91440" tIns="45720" rIns="91440" bIns="45720" rtlCol="0" anchor="t">
            <a:normAutofit fontScale="85000" lnSpcReduction="20000"/>
          </a:bodyPr>
          <a:lstStyle/>
          <a:p>
            <a:pPr marL="0" indent="0">
              <a:buNone/>
            </a:pPr>
            <a:r>
              <a:rPr lang="en-US" sz="2600"/>
              <a:t>Apply to UC, CSU, CCC, Common Application, Common Black Application and FAFSA</a:t>
            </a:r>
            <a:r>
              <a:rPr lang="en-US" sz="2400"/>
              <a:t>:</a:t>
            </a:r>
          </a:p>
          <a:p>
            <a:pPr marL="0" indent="0" algn="ctr">
              <a:lnSpc>
                <a:spcPct val="150000"/>
              </a:lnSpc>
              <a:buNone/>
            </a:pPr>
            <a:r>
              <a:rPr lang="en-US" sz="2400">
                <a:solidFill>
                  <a:srgbClr val="0432FF"/>
                </a:solidFill>
                <a:hlinkClick r:id="rId3"/>
              </a:rPr>
              <a:t>www.californiacolleges.edu</a:t>
            </a:r>
          </a:p>
          <a:p>
            <a:pPr marL="0" indent="0" algn="ctr">
              <a:lnSpc>
                <a:spcPct val="150000"/>
              </a:lnSpc>
              <a:buNone/>
            </a:pPr>
            <a:r>
              <a:rPr lang="en-US" sz="2400">
                <a:solidFill>
                  <a:srgbClr val="0432FF"/>
                </a:solidFill>
              </a:rPr>
              <a:t>CSU Apply available Oct 1st – Nov 30th</a:t>
            </a:r>
            <a:endParaRPr lang="en-US" sz="2400" baseline="30000">
              <a:solidFill>
                <a:srgbClr val="0432FF"/>
              </a:solidFill>
            </a:endParaRPr>
          </a:p>
          <a:p>
            <a:pPr marL="0" indent="0" algn="ctr">
              <a:lnSpc>
                <a:spcPct val="150000"/>
              </a:lnSpc>
              <a:buNone/>
            </a:pPr>
            <a:r>
              <a:rPr lang="en-US" sz="2400">
                <a:solidFill>
                  <a:srgbClr val="0432FF"/>
                </a:solidFill>
              </a:rPr>
              <a:t>UC Application available Oct 1st – Nov 30th</a:t>
            </a:r>
          </a:p>
          <a:p>
            <a:pPr marL="0" indent="0" algn="ctr">
              <a:lnSpc>
                <a:spcPct val="150000"/>
              </a:lnSpc>
              <a:buNone/>
            </a:pPr>
            <a:r>
              <a:rPr lang="en-US" sz="2400">
                <a:solidFill>
                  <a:srgbClr val="0432FF"/>
                </a:solidFill>
              </a:rPr>
              <a:t>Various deadlines for other college/universities</a:t>
            </a:r>
          </a:p>
          <a:p>
            <a:pPr marL="0" indent="0" algn="ctr">
              <a:lnSpc>
                <a:spcPct val="150000"/>
              </a:lnSpc>
              <a:buNone/>
            </a:pPr>
            <a:r>
              <a:rPr lang="en-US" sz="2400">
                <a:solidFill>
                  <a:srgbClr val="0432FF"/>
                </a:solidFill>
                <a:ea typeface="+mn-lt"/>
                <a:cs typeface="+mn-lt"/>
              </a:rPr>
              <a:t>FAFSA launch </a:t>
            </a:r>
            <a:endParaRPr lang="en-US"/>
          </a:p>
          <a:p>
            <a:pPr marL="0" indent="0" algn="ctr">
              <a:lnSpc>
                <a:spcPct val="150000"/>
              </a:lnSpc>
              <a:buNone/>
            </a:pPr>
            <a:endParaRPr lang="en-US" sz="2400">
              <a:solidFill>
                <a:srgbClr val="0432FF"/>
              </a:solidFill>
            </a:endParaRPr>
          </a:p>
          <a:p>
            <a:pPr marL="0" indent="0" algn="ctr">
              <a:lnSpc>
                <a:spcPct val="150000"/>
              </a:lnSpc>
              <a:buNone/>
            </a:pPr>
            <a:endParaRPr lang="en-US" sz="2400">
              <a:solidFill>
                <a:srgbClr val="0432FF"/>
              </a:solidFill>
            </a:endParaRPr>
          </a:p>
        </p:txBody>
      </p:sp>
      <p:pic>
        <p:nvPicPr>
          <p:cNvPr id="1026" name="Picture 2" descr="alifornia Colleges">
            <a:hlinkClick r:id="rId4" tooltip="California Colleges"/>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38" y="5435974"/>
            <a:ext cx="3893408" cy="11822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 picture containing graphical user interface&#10;&#10;Description automatically generated">
            <a:extLst>
              <a:ext uri="{FF2B5EF4-FFF2-40B4-BE49-F238E27FC236}">
                <a16:creationId xmlns:a16="http://schemas.microsoft.com/office/drawing/2014/main" id="{07AFB073-F3FA-3101-660C-7776D7698F2D}"/>
              </a:ext>
            </a:extLst>
          </p:cNvPr>
          <p:cNvPicPr>
            <a:picLocks noChangeAspect="1"/>
          </p:cNvPicPr>
          <p:nvPr/>
        </p:nvPicPr>
        <p:blipFill>
          <a:blip r:embed="rId6"/>
          <a:stretch>
            <a:fillRect/>
          </a:stretch>
        </p:blipFill>
        <p:spPr>
          <a:xfrm>
            <a:off x="6519110" y="5191604"/>
            <a:ext cx="4969042" cy="1387685"/>
          </a:xfrm>
          <a:prstGeom prst="rect">
            <a:avLst/>
          </a:prstGeom>
        </p:spPr>
      </p:pic>
    </p:spTree>
    <p:extLst>
      <p:ext uri="{BB962C8B-B14F-4D97-AF65-F5344CB8AC3E}">
        <p14:creationId xmlns:p14="http://schemas.microsoft.com/office/powerpoint/2010/main" val="1749998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social media post of a person&#10;&#10;Description generated with very high confidence">
            <a:extLst>
              <a:ext uri="{FF2B5EF4-FFF2-40B4-BE49-F238E27FC236}">
                <a16:creationId xmlns:a16="http://schemas.microsoft.com/office/drawing/2014/main" id="{0574E8B8-C604-4F4C-9E11-FC744DB42078}"/>
              </a:ext>
            </a:extLst>
          </p:cNvPr>
          <p:cNvPicPr>
            <a:picLocks noChangeAspect="1"/>
          </p:cNvPicPr>
          <p:nvPr/>
        </p:nvPicPr>
        <p:blipFill rotWithShape="1">
          <a:blip r:embed="rId3"/>
          <a:srcRect b="990"/>
          <a:stretch/>
        </p:blipFill>
        <p:spPr>
          <a:xfrm>
            <a:off x="20" y="10"/>
            <a:ext cx="12177602" cy="7619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6406442" y="2714172"/>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5" name="TextBox 4">
            <a:extLst>
              <a:ext uri="{FF2B5EF4-FFF2-40B4-BE49-F238E27FC236}">
                <a16:creationId xmlns:a16="http://schemas.microsoft.com/office/drawing/2014/main" id="{CF91526B-A3B7-412F-B6DA-48782EA43BBC}"/>
              </a:ext>
            </a:extLst>
          </p:cNvPr>
          <p:cNvSpPr txBox="1"/>
          <p:nvPr/>
        </p:nvSpPr>
        <p:spPr>
          <a:xfrm>
            <a:off x="6830709" y="3734093"/>
            <a:ext cx="3709553" cy="137554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2700" kern="1200">
                <a:solidFill>
                  <a:schemeClr val="tx1"/>
                </a:solidFill>
                <a:latin typeface="+mj-lt"/>
                <a:ea typeface="+mj-ea"/>
                <a:cs typeface="+mj-cs"/>
              </a:rPr>
              <a:t>CSU San Marcos Murrieta Admissions Promise &amp; agreement</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34704"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366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9DBEA-A2B7-0BCB-A74B-21C2DB285C99}"/>
              </a:ext>
            </a:extLst>
          </p:cNvPr>
          <p:cNvSpPr>
            <a:spLocks noGrp="1"/>
          </p:cNvSpPr>
          <p:nvPr>
            <p:ph type="title"/>
          </p:nvPr>
        </p:nvSpPr>
        <p:spPr/>
        <p:txBody>
          <a:bodyPr/>
          <a:lstStyle/>
          <a:p>
            <a:r>
              <a:rPr lang="en-US"/>
              <a:t>Senior Activities</a:t>
            </a:r>
          </a:p>
        </p:txBody>
      </p:sp>
      <p:sp>
        <p:nvSpPr>
          <p:cNvPr id="3" name="Content Placeholder 2">
            <a:extLst>
              <a:ext uri="{FF2B5EF4-FFF2-40B4-BE49-F238E27FC236}">
                <a16:creationId xmlns:a16="http://schemas.microsoft.com/office/drawing/2014/main" id="{A38B306C-A1CE-84A3-4C9F-94A24CC6DBC7}"/>
              </a:ext>
            </a:extLst>
          </p:cNvPr>
          <p:cNvSpPr>
            <a:spLocks noGrp="1"/>
          </p:cNvSpPr>
          <p:nvPr>
            <p:ph idx="1"/>
          </p:nvPr>
        </p:nvSpPr>
        <p:spPr>
          <a:xfrm>
            <a:off x="664635" y="1275472"/>
            <a:ext cx="10075084" cy="5483296"/>
          </a:xfrm>
        </p:spPr>
        <p:txBody>
          <a:bodyPr vert="horz" lIns="91440" tIns="45720" rIns="91440" bIns="45720" rtlCol="0" anchor="t">
            <a:normAutofit lnSpcReduction="10000"/>
          </a:bodyPr>
          <a:lstStyle/>
          <a:p>
            <a:pPr marL="227965" indent="-227965">
              <a:lnSpc>
                <a:spcPct val="90000"/>
              </a:lnSpc>
              <a:spcBef>
                <a:spcPts val="1000"/>
              </a:spcBef>
            </a:pPr>
            <a:r>
              <a:rPr lang="en-US">
                <a:ea typeface="+mn-lt"/>
                <a:cs typeface="+mn-lt"/>
              </a:rPr>
              <a:t>Homecoming Football Game: Friday, October 7at 7PM </a:t>
            </a:r>
          </a:p>
          <a:p>
            <a:pPr marL="227965" indent="-227965">
              <a:lnSpc>
                <a:spcPct val="90000"/>
              </a:lnSpc>
              <a:spcBef>
                <a:spcPts val="1000"/>
              </a:spcBef>
            </a:pPr>
            <a:r>
              <a:rPr lang="en-US">
                <a:ea typeface="+mn-lt"/>
                <a:cs typeface="+mn-lt"/>
              </a:rPr>
              <a:t>Homecoming Dance: Saturday, October 8, 7-11PM</a:t>
            </a:r>
          </a:p>
          <a:p>
            <a:pPr marL="456565" lvl="1" indent="-227965">
              <a:lnSpc>
                <a:spcPct val="90000"/>
              </a:lnSpc>
              <a:spcBef>
                <a:spcPts val="500"/>
              </a:spcBef>
              <a:buClr>
                <a:srgbClr val="6184C6"/>
              </a:buClr>
            </a:pPr>
            <a:r>
              <a:rPr lang="en-US">
                <a:ea typeface="+mn-lt"/>
                <a:cs typeface="+mn-lt"/>
              </a:rPr>
              <a:t>Have guest passes approved by Mr. Duran in Student Support </a:t>
            </a:r>
          </a:p>
          <a:p>
            <a:pPr marL="456565" lvl="1" indent="-227965">
              <a:lnSpc>
                <a:spcPct val="90000"/>
              </a:lnSpc>
              <a:spcBef>
                <a:spcPts val="500"/>
              </a:spcBef>
              <a:buClr>
                <a:srgbClr val="6184C6"/>
              </a:buClr>
            </a:pPr>
            <a:r>
              <a:rPr lang="en-US">
                <a:ea typeface="+mn-lt"/>
                <a:cs typeface="+mn-lt"/>
              </a:rPr>
              <a:t>All attendees must complete a waiver</a:t>
            </a:r>
          </a:p>
          <a:p>
            <a:pPr marL="456565" lvl="1" indent="-227965">
              <a:lnSpc>
                <a:spcPct val="90000"/>
              </a:lnSpc>
              <a:spcBef>
                <a:spcPts val="500"/>
              </a:spcBef>
              <a:buClr>
                <a:srgbClr val="6184C6"/>
              </a:buClr>
            </a:pPr>
            <a:r>
              <a:rPr lang="en-US">
                <a:ea typeface="+mn-lt"/>
                <a:cs typeface="+mn-lt"/>
              </a:rPr>
              <a:t>No Go list for attendance/behavior concerns </a:t>
            </a:r>
          </a:p>
          <a:p>
            <a:pPr marL="227965" indent="-227965">
              <a:lnSpc>
                <a:spcPct val="90000"/>
              </a:lnSpc>
              <a:spcBef>
                <a:spcPts val="1000"/>
              </a:spcBef>
            </a:pPr>
            <a:r>
              <a:rPr lang="en-US">
                <a:ea typeface="+mn-lt"/>
                <a:cs typeface="+mn-lt"/>
              </a:rPr>
              <a:t>Winter Event: February 3rd or 4th More details to come.</a:t>
            </a:r>
          </a:p>
          <a:p>
            <a:pPr marL="227965" indent="-227965">
              <a:lnSpc>
                <a:spcPct val="90000"/>
              </a:lnSpc>
              <a:spcBef>
                <a:spcPts val="1000"/>
              </a:spcBef>
            </a:pPr>
            <a:r>
              <a:rPr lang="en-US">
                <a:ea typeface="+mn-lt"/>
                <a:cs typeface="+mn-lt"/>
              </a:rPr>
              <a:t>Mr. Bronco: Friday, March 31, 5:30PM</a:t>
            </a:r>
          </a:p>
          <a:p>
            <a:pPr marL="227965" indent="-227965">
              <a:lnSpc>
                <a:spcPct val="90000"/>
              </a:lnSpc>
              <a:spcBef>
                <a:spcPts val="1000"/>
              </a:spcBef>
            </a:pPr>
            <a:r>
              <a:rPr lang="en-US">
                <a:ea typeface="+mn-lt"/>
                <a:cs typeface="+mn-lt"/>
              </a:rPr>
              <a:t>Prom: Saturday, May 6, Irvine, 7-11PM</a:t>
            </a:r>
          </a:p>
          <a:p>
            <a:pPr marL="227965" indent="-227965">
              <a:lnSpc>
                <a:spcPct val="90000"/>
              </a:lnSpc>
              <a:spcBef>
                <a:spcPts val="1000"/>
              </a:spcBef>
            </a:pPr>
            <a:r>
              <a:rPr lang="en-US">
                <a:ea typeface="+mn-lt"/>
                <a:cs typeface="+mn-lt"/>
              </a:rPr>
              <a:t>Grad Nite: May 20 </a:t>
            </a:r>
            <a:r>
              <a:rPr lang="en-US" i="1">
                <a:ea typeface="+mn-lt"/>
                <a:cs typeface="+mn-lt"/>
              </a:rPr>
              <a:t>*Tentative*</a:t>
            </a:r>
          </a:p>
          <a:p>
            <a:pPr marL="227965" indent="-227965">
              <a:lnSpc>
                <a:spcPct val="90000"/>
              </a:lnSpc>
              <a:spcBef>
                <a:spcPts val="1000"/>
              </a:spcBef>
            </a:pPr>
            <a:r>
              <a:rPr lang="en-US">
                <a:ea typeface="+mn-lt"/>
                <a:cs typeface="+mn-lt"/>
              </a:rPr>
              <a:t>CLASS Awards: May 22</a:t>
            </a:r>
          </a:p>
          <a:p>
            <a:pPr marL="227965" indent="-227965">
              <a:lnSpc>
                <a:spcPct val="90000"/>
              </a:lnSpc>
              <a:spcBef>
                <a:spcPts val="1000"/>
              </a:spcBef>
            </a:pPr>
            <a:r>
              <a:rPr lang="en-US">
                <a:ea typeface="+mn-lt"/>
                <a:cs typeface="+mn-lt"/>
              </a:rPr>
              <a:t>Senior Yearbook Signing Party: May 25, 4-6PM</a:t>
            </a:r>
          </a:p>
          <a:p>
            <a:pPr marL="227965" indent="-227965">
              <a:lnSpc>
                <a:spcPct val="90000"/>
              </a:lnSpc>
              <a:spcBef>
                <a:spcPts val="1000"/>
              </a:spcBef>
            </a:pPr>
            <a:r>
              <a:rPr lang="en-US">
                <a:ea typeface="+mn-lt"/>
                <a:cs typeface="+mn-lt"/>
              </a:rPr>
              <a:t>Senior Checkout: Friday May 26</a:t>
            </a:r>
          </a:p>
          <a:p>
            <a:pPr marL="227965" indent="-227965">
              <a:lnSpc>
                <a:spcPct val="90000"/>
              </a:lnSpc>
              <a:spcBef>
                <a:spcPts val="1000"/>
              </a:spcBef>
            </a:pPr>
            <a:r>
              <a:rPr lang="en-US">
                <a:ea typeface="+mn-lt"/>
                <a:cs typeface="+mn-lt"/>
              </a:rPr>
              <a:t>Senior Sunset/Farewell Rally: May 30</a:t>
            </a:r>
          </a:p>
          <a:p>
            <a:pPr marL="227965" indent="-227965">
              <a:lnSpc>
                <a:spcPct val="90000"/>
              </a:lnSpc>
              <a:spcBef>
                <a:spcPts val="1000"/>
              </a:spcBef>
            </a:pPr>
            <a:r>
              <a:rPr lang="en-US">
                <a:ea typeface="+mn-lt"/>
                <a:cs typeface="+mn-lt"/>
              </a:rPr>
              <a:t>Graduation Practices: Morning of May 30 &amp; 31</a:t>
            </a:r>
          </a:p>
          <a:p>
            <a:pPr marL="227965" indent="-227965">
              <a:lnSpc>
                <a:spcPct val="90000"/>
              </a:lnSpc>
              <a:spcBef>
                <a:spcPts val="1000"/>
              </a:spcBef>
            </a:pPr>
            <a:r>
              <a:rPr lang="en-US">
                <a:ea typeface="+mn-lt"/>
                <a:cs typeface="+mn-lt"/>
              </a:rPr>
              <a:t>Graduation: Thursday, June 1</a:t>
            </a:r>
          </a:p>
          <a:p>
            <a:pPr marL="0" indent="0">
              <a:lnSpc>
                <a:spcPct val="90000"/>
              </a:lnSpc>
              <a:spcBef>
                <a:spcPts val="1000"/>
              </a:spcBef>
              <a:buNone/>
            </a:pPr>
            <a:endParaRPr lang="en-US"/>
          </a:p>
        </p:txBody>
      </p:sp>
      <p:pic>
        <p:nvPicPr>
          <p:cNvPr id="4" name="Graphic 4" descr="Graduation cap">
            <a:extLst>
              <a:ext uri="{FF2B5EF4-FFF2-40B4-BE49-F238E27FC236}">
                <a16:creationId xmlns:a16="http://schemas.microsoft.com/office/drawing/2014/main" id="{C4A3EFC9-2518-2AB5-1637-E3A77082BD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44862" y="2180897"/>
            <a:ext cx="3442138" cy="3442138"/>
          </a:xfrm>
          <a:prstGeom prst="rect">
            <a:avLst/>
          </a:prstGeom>
        </p:spPr>
      </p:pic>
    </p:spTree>
    <p:extLst>
      <p:ext uri="{BB962C8B-B14F-4D97-AF65-F5344CB8AC3E}">
        <p14:creationId xmlns:p14="http://schemas.microsoft.com/office/powerpoint/2010/main" val="3498775340"/>
      </p:ext>
    </p:extLst>
  </p:cSld>
  <p:clrMapOvr>
    <a:masterClrMapping/>
  </p:clrMapOvr>
</p:sld>
</file>

<file path=ppt/theme/theme1.xml><?xml version="1.0" encoding="utf-8"?>
<a:theme xmlns:a="http://schemas.openxmlformats.org/drawingml/2006/main" name="Default Theme">
  <a:themeElements>
    <a:clrScheme name="Custom 16">
      <a:dk1>
        <a:sysClr val="windowText" lastClr="000000"/>
      </a:dk1>
      <a:lt1>
        <a:sysClr val="window" lastClr="FFFFFF"/>
      </a:lt1>
      <a:dk2>
        <a:srgbClr val="2D2F2B"/>
      </a:dk2>
      <a:lt2>
        <a:srgbClr val="DEDED7"/>
      </a:lt2>
      <a:accent1>
        <a:srgbClr val="284170"/>
      </a:accent1>
      <a:accent2>
        <a:srgbClr val="FFFFFF"/>
      </a:accent2>
      <a:accent3>
        <a:srgbClr val="27416F"/>
      </a:accent3>
      <a:accent4>
        <a:srgbClr val="AAAD8F"/>
      </a:accent4>
      <a:accent5>
        <a:srgbClr val="5A1705"/>
      </a:accent5>
      <a:accent6>
        <a:srgbClr val="FFFFFF"/>
      </a:accent6>
      <a:hlink>
        <a:srgbClr val="74B6BC"/>
      </a:hlink>
      <a:folHlink>
        <a:srgbClr val="28417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unior-Senior Parent Night" id="{F74D88A1-27FD-7A49-904B-033F792A337F}" vid="{EF228FE8-F723-6143-BF94-86BF014668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8E9D86023ED34B8CFE64BD81E8CC1D" ma:contentTypeVersion="13" ma:contentTypeDescription="Create a new document." ma:contentTypeScope="" ma:versionID="088bfa3faa8e983cf9dd01fcf1f9df81">
  <xsd:schema xmlns:xsd="http://www.w3.org/2001/XMLSchema" xmlns:xs="http://www.w3.org/2001/XMLSchema" xmlns:p="http://schemas.microsoft.com/office/2006/metadata/properties" xmlns:ns3="81d9b381-6391-4167-a706-b457a7319e4d" xmlns:ns4="8fb6ebf7-27bd-4ef8-96f7-1d750c0c35ae" targetNamespace="http://schemas.microsoft.com/office/2006/metadata/properties" ma:root="true" ma:fieldsID="24a724e7656d6f0b8c66e598e8ed10e7" ns3:_="" ns4:_="">
    <xsd:import namespace="81d9b381-6391-4167-a706-b457a7319e4d"/>
    <xsd:import namespace="8fb6ebf7-27bd-4ef8-96f7-1d750c0c35ae"/>
    <xsd:element name="properties">
      <xsd:complexType>
        <xsd:sequence>
          <xsd:element name="documentManagement">
            <xsd:complexType>
              <xsd:all>
                <xsd:element ref="ns3:SharedWithUsers" minOccurs="0"/>
                <xsd:element ref="ns3:SharingHintHash" minOccurs="0"/>
                <xsd:element ref="ns3:SharedWithDetails"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EventHashCode" minOccurs="0"/>
                <xsd:element ref="ns4:MediaServiceGenerationTime" minOccurs="0"/>
                <xsd:element ref="ns4:MediaServiceDateTake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d9b381-6391-4167-a706-b457a7319e4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fb6ebf7-27bd-4ef8-96f7-1d750c0c35ae"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399F5E4-782D-49B9-9136-A1A876A1D35E}">
  <ds:schemaRefs>
    <ds:schemaRef ds:uri="81d9b381-6391-4167-a706-b457a7319e4d"/>
    <ds:schemaRef ds:uri="8fb6ebf7-27bd-4ef8-96f7-1d750c0c35ae"/>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2F4DE6-7117-474E-B06E-6416F4D683AF}">
  <ds:schemaRefs>
    <ds:schemaRef ds:uri="http://schemas.microsoft.com/sharepoint/v3/contenttype/forms"/>
  </ds:schemaRefs>
</ds:datastoreItem>
</file>

<file path=customXml/itemProps3.xml><?xml version="1.0" encoding="utf-8"?>
<ds:datastoreItem xmlns:ds="http://schemas.openxmlformats.org/officeDocument/2006/customXml" ds:itemID="{2729BC40-3541-47E7-902B-661E6E154A34}">
  <ds:schemaRefs>
    <ds:schemaRef ds:uri="http://purl.org/dc/elements/1.1/"/>
    <ds:schemaRef ds:uri="http://schemas.microsoft.com/office/infopath/2007/PartnerControls"/>
    <ds:schemaRef ds:uri="81d9b381-6391-4167-a706-b457a7319e4d"/>
    <ds:schemaRef ds:uri="http://schemas.microsoft.com/office/2006/metadata/properties"/>
    <ds:schemaRef ds:uri="http://purl.org/dc/terms/"/>
    <ds:schemaRef ds:uri="http://schemas.openxmlformats.org/package/2006/metadata/core-properties"/>
    <ds:schemaRef ds:uri="8fb6ebf7-27bd-4ef8-96f7-1d750c0c35ae"/>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1753</Words>
  <Application>Microsoft Office PowerPoint</Application>
  <PresentationFormat>Widescreen</PresentationFormat>
  <Paragraphs>213</Paragraphs>
  <Slides>23</Slides>
  <Notes>11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Calibri Light</vt:lpstr>
      <vt:lpstr>Fira Sans Regular</vt:lpstr>
      <vt:lpstr>Rockwell</vt:lpstr>
      <vt:lpstr>Wingdings</vt:lpstr>
      <vt:lpstr>Default Theme</vt:lpstr>
      <vt:lpstr>Office Theme</vt:lpstr>
      <vt:lpstr>Senior – Junior Parent Night   Preparing for Graduation and Beyond</vt:lpstr>
      <vt:lpstr>Welcome </vt:lpstr>
      <vt:lpstr>PowerPoint Presentation</vt:lpstr>
      <vt:lpstr>Meet the Counselors</vt:lpstr>
      <vt:lpstr>12th grade Focus</vt:lpstr>
      <vt:lpstr>Graduation Requirements</vt:lpstr>
      <vt:lpstr>California Colleges</vt:lpstr>
      <vt:lpstr>PowerPoint Presentation</vt:lpstr>
      <vt:lpstr>Senior Activities</vt:lpstr>
      <vt:lpstr>Yearbook Info</vt:lpstr>
      <vt:lpstr>Graduation: Thursday, June 1, 2023,  6PM at the Bronco Stadium </vt:lpstr>
      <vt:lpstr> Senior Purchases – Herff Jones </vt:lpstr>
      <vt:lpstr>11th grade Focus</vt:lpstr>
      <vt:lpstr>SAT/ACT updates for FALL 2022 applicants</vt:lpstr>
      <vt:lpstr>Tutoring Schedule</vt:lpstr>
      <vt:lpstr>Other Academic Resources </vt:lpstr>
      <vt:lpstr>Broncotorials 2022-2023</vt:lpstr>
      <vt:lpstr>PowerPoint Presentation</vt:lpstr>
      <vt:lpstr>Riverside County Cal- Soap</vt:lpstr>
      <vt:lpstr>Prepare for your AP Exams</vt:lpstr>
      <vt:lpstr>Announcements</vt:lpstr>
      <vt:lpstr>List of Resource Tables located in MPR </vt:lpstr>
      <vt:lpstr>Please take a moment to fill out the Parent Night Feedback Survey at QR Code below. We appreciate your feedback.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Junior/Senior             Parent Night</dc:title>
  <dc:creator>Ruiz, Diana</dc:creator>
  <cp:lastModifiedBy>Rausa, Debra</cp:lastModifiedBy>
  <cp:revision>3</cp:revision>
  <dcterms:created xsi:type="dcterms:W3CDTF">2019-09-22T05:48:56Z</dcterms:created>
  <dcterms:modified xsi:type="dcterms:W3CDTF">2022-10-20T22:00:33Z</dcterms:modified>
</cp:coreProperties>
</file>